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85" r:id="rId10"/>
    <p:sldId id="264" r:id="rId11"/>
    <p:sldId id="265" r:id="rId12"/>
    <p:sldId id="286" r:id="rId13"/>
    <p:sldId id="266" r:id="rId14"/>
    <p:sldId id="282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9" r:id="rId31"/>
    <p:sldId id="283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C6B533-1C00-408D-8522-C168429711C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77370F4-67B7-4C41-9F3C-7F278146D5C3}">
      <dgm:prSet custT="1"/>
      <dgm:spPr/>
      <dgm:t>
        <a:bodyPr/>
        <a:lstStyle/>
        <a:p>
          <a:pPr>
            <a:defRPr cap="all"/>
          </a:pPr>
          <a:r>
            <a:rPr lang="ru-RU" sz="1400" dirty="0"/>
            <a:t> </a:t>
          </a:r>
          <a:r>
            <a:rPr lang="ru-RU" sz="1600" b="1" dirty="0"/>
            <a:t>Облачные сервисы: </a:t>
          </a:r>
          <a:r>
            <a:rPr lang="en-US" sz="1600" b="1" dirty="0"/>
            <a:t>OneDrive, Google Drive, Dropbox, </a:t>
          </a:r>
          <a:r>
            <a:rPr lang="ru-RU" sz="1600" b="1" dirty="0"/>
            <a:t>Яндекс Диск </a:t>
          </a:r>
          <a:endParaRPr lang="en-US" sz="1600" b="1" dirty="0"/>
        </a:p>
      </dgm:t>
    </dgm:pt>
    <dgm:pt modelId="{694CFB7A-C5A8-4287-A05D-1CCE798E04F2}" type="parTrans" cxnId="{C2C90C79-B02F-4DB6-B794-F43DB427E49D}">
      <dgm:prSet/>
      <dgm:spPr/>
      <dgm:t>
        <a:bodyPr/>
        <a:lstStyle/>
        <a:p>
          <a:endParaRPr lang="en-US"/>
        </a:p>
      </dgm:t>
    </dgm:pt>
    <dgm:pt modelId="{4043D289-0128-43B2-910E-B32963900D8B}" type="sibTrans" cxnId="{C2C90C79-B02F-4DB6-B794-F43DB427E49D}">
      <dgm:prSet/>
      <dgm:spPr/>
      <dgm:t>
        <a:bodyPr/>
        <a:lstStyle/>
        <a:p>
          <a:endParaRPr lang="en-US"/>
        </a:p>
      </dgm:t>
    </dgm:pt>
    <dgm:pt modelId="{4E3C623B-91DD-47D5-9886-4F31436B451A}">
      <dgm:prSet custT="1"/>
      <dgm:spPr/>
      <dgm:t>
        <a:bodyPr/>
        <a:lstStyle/>
        <a:p>
          <a:pPr>
            <a:defRPr cap="all"/>
          </a:pPr>
          <a:r>
            <a:rPr lang="ru-RU" sz="1600" b="1" dirty="0" err="1"/>
            <a:t>Вконтакте</a:t>
          </a:r>
          <a:r>
            <a:rPr lang="ru-RU" sz="1600" b="1" dirty="0"/>
            <a:t> – через сообщества учебных групп, созданные студентами </a:t>
          </a:r>
          <a:endParaRPr lang="en-US" sz="1600" b="1" dirty="0"/>
        </a:p>
      </dgm:t>
    </dgm:pt>
    <dgm:pt modelId="{AB3F0E6C-77E1-4B35-955A-FADB5F81DEC4}" type="parTrans" cxnId="{46C20751-A8F2-4519-801D-42114AC5021F}">
      <dgm:prSet/>
      <dgm:spPr/>
      <dgm:t>
        <a:bodyPr/>
        <a:lstStyle/>
        <a:p>
          <a:endParaRPr lang="en-US"/>
        </a:p>
      </dgm:t>
    </dgm:pt>
    <dgm:pt modelId="{C9CABA63-BB55-439B-B952-2618BBB6DD69}" type="sibTrans" cxnId="{46C20751-A8F2-4519-801D-42114AC5021F}">
      <dgm:prSet/>
      <dgm:spPr/>
      <dgm:t>
        <a:bodyPr/>
        <a:lstStyle/>
        <a:p>
          <a:endParaRPr lang="en-US"/>
        </a:p>
      </dgm:t>
    </dgm:pt>
    <dgm:pt modelId="{4326A812-E3A1-4FBB-8AA4-A48F7BC3A621}">
      <dgm:prSet custT="1"/>
      <dgm:spPr/>
      <dgm:t>
        <a:bodyPr/>
        <a:lstStyle/>
        <a:p>
          <a:pPr>
            <a:defRPr cap="all"/>
          </a:pPr>
          <a:r>
            <a:rPr lang="ru-RU" sz="2100" dirty="0"/>
            <a:t> </a:t>
          </a:r>
          <a:r>
            <a:rPr lang="ru-RU" sz="1600" b="1" dirty="0"/>
            <a:t>Мессенджеры: </a:t>
          </a:r>
          <a:r>
            <a:rPr lang="en-US" sz="1600" b="1" dirty="0"/>
            <a:t>WhatsApp, Telegram</a:t>
          </a:r>
        </a:p>
      </dgm:t>
    </dgm:pt>
    <dgm:pt modelId="{50C18EA0-EDAA-43F4-8455-718A59EB22BA}" type="parTrans" cxnId="{2F69F1A3-7979-4F06-9C11-8145348B417E}">
      <dgm:prSet/>
      <dgm:spPr/>
      <dgm:t>
        <a:bodyPr/>
        <a:lstStyle/>
        <a:p>
          <a:endParaRPr lang="en-US"/>
        </a:p>
      </dgm:t>
    </dgm:pt>
    <dgm:pt modelId="{FFF8B932-E051-4925-94E6-1E19E46E28F8}" type="sibTrans" cxnId="{2F69F1A3-7979-4F06-9C11-8145348B417E}">
      <dgm:prSet/>
      <dgm:spPr/>
      <dgm:t>
        <a:bodyPr/>
        <a:lstStyle/>
        <a:p>
          <a:endParaRPr lang="en-US"/>
        </a:p>
      </dgm:t>
    </dgm:pt>
    <dgm:pt modelId="{BC6CAA01-A4DB-457B-AA3B-B9F01B64FAA1}">
      <dgm:prSet custT="1"/>
      <dgm:spPr/>
      <dgm:t>
        <a:bodyPr/>
        <a:lstStyle/>
        <a:p>
          <a:pPr>
            <a:defRPr cap="all"/>
          </a:pPr>
          <a:r>
            <a:rPr lang="ru-RU" sz="1600" b="1" dirty="0"/>
            <a:t> Корпоративная электронная почта </a:t>
          </a:r>
          <a:endParaRPr lang="en-US" sz="1600" b="1" dirty="0"/>
        </a:p>
      </dgm:t>
    </dgm:pt>
    <dgm:pt modelId="{74B9C56E-6AA9-46A4-940B-40D419DC02FE}" type="sibTrans" cxnId="{A9C80FC0-994C-4AC4-B812-80CAC786599A}">
      <dgm:prSet/>
      <dgm:spPr/>
      <dgm:t>
        <a:bodyPr/>
        <a:lstStyle/>
        <a:p>
          <a:endParaRPr lang="en-US"/>
        </a:p>
      </dgm:t>
    </dgm:pt>
    <dgm:pt modelId="{FF4839CD-F4D5-450C-B12C-FA21A28B141A}" type="parTrans" cxnId="{A9C80FC0-994C-4AC4-B812-80CAC786599A}">
      <dgm:prSet/>
      <dgm:spPr/>
      <dgm:t>
        <a:bodyPr/>
        <a:lstStyle/>
        <a:p>
          <a:endParaRPr lang="en-US"/>
        </a:p>
      </dgm:t>
    </dgm:pt>
    <dgm:pt modelId="{73B23196-4E04-46ED-8ED7-0BD35999423F}" type="pres">
      <dgm:prSet presAssocID="{1CC6B533-1C00-408D-8522-C168429711C5}" presName="root" presStyleCnt="0">
        <dgm:presLayoutVars>
          <dgm:dir/>
          <dgm:resizeHandles val="exact"/>
        </dgm:presLayoutVars>
      </dgm:prSet>
      <dgm:spPr/>
    </dgm:pt>
    <dgm:pt modelId="{8FFCA6AD-9A7D-4FAC-8539-8A894A391122}" type="pres">
      <dgm:prSet presAssocID="{BC6CAA01-A4DB-457B-AA3B-B9F01B64FAA1}" presName="compNode" presStyleCnt="0"/>
      <dgm:spPr/>
    </dgm:pt>
    <dgm:pt modelId="{A1884BB3-AA4B-4EDE-ACA2-84CF28DEA8A9}" type="pres">
      <dgm:prSet presAssocID="{BC6CAA01-A4DB-457B-AA3B-B9F01B64FAA1}" presName="iconBgRect" presStyleLbl="bgShp" presStyleIdx="0" presStyleCnt="4"/>
      <dgm:spPr/>
    </dgm:pt>
    <dgm:pt modelId="{F9A0BA26-FB33-42C0-8C3F-8BCBFBD64398}" type="pres">
      <dgm:prSet presAssocID="{BC6CAA01-A4DB-457B-AA3B-B9F01B64FAA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ilbox"/>
        </a:ext>
      </dgm:extLst>
    </dgm:pt>
    <dgm:pt modelId="{D6C38636-B8FF-4A5A-B0D4-AEE651278195}" type="pres">
      <dgm:prSet presAssocID="{BC6CAA01-A4DB-457B-AA3B-B9F01B64FAA1}" presName="spaceRect" presStyleCnt="0"/>
      <dgm:spPr/>
    </dgm:pt>
    <dgm:pt modelId="{F4F7C1CF-93B3-45AE-A863-1402DDF0BE72}" type="pres">
      <dgm:prSet presAssocID="{BC6CAA01-A4DB-457B-AA3B-B9F01B64FAA1}" presName="textRect" presStyleLbl="revTx" presStyleIdx="0" presStyleCnt="4">
        <dgm:presLayoutVars>
          <dgm:chMax val="1"/>
          <dgm:chPref val="1"/>
        </dgm:presLayoutVars>
      </dgm:prSet>
      <dgm:spPr/>
    </dgm:pt>
    <dgm:pt modelId="{5759B69F-8633-4398-B3C1-68E3250B1521}" type="pres">
      <dgm:prSet presAssocID="{74B9C56E-6AA9-46A4-940B-40D419DC02FE}" presName="sibTrans" presStyleCnt="0"/>
      <dgm:spPr/>
    </dgm:pt>
    <dgm:pt modelId="{44590891-FE2C-4286-97EA-0147E577EC90}" type="pres">
      <dgm:prSet presAssocID="{C77370F4-67B7-4C41-9F3C-7F278146D5C3}" presName="compNode" presStyleCnt="0"/>
      <dgm:spPr/>
    </dgm:pt>
    <dgm:pt modelId="{029EF4E9-67B0-484C-95CA-28769E3D952D}" type="pres">
      <dgm:prSet presAssocID="{C77370F4-67B7-4C41-9F3C-7F278146D5C3}" presName="iconBgRect" presStyleLbl="bgShp" presStyleIdx="1" presStyleCnt="4"/>
      <dgm:spPr/>
    </dgm:pt>
    <dgm:pt modelId="{52B9E57F-9BDB-4E97-8892-4D6678EE0B1D}" type="pres">
      <dgm:prSet presAssocID="{C77370F4-67B7-4C41-9F3C-7F278146D5C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hotocopier"/>
        </a:ext>
      </dgm:extLst>
    </dgm:pt>
    <dgm:pt modelId="{BDC8B709-2369-46B3-BDCF-361B40C9CCEB}" type="pres">
      <dgm:prSet presAssocID="{C77370F4-67B7-4C41-9F3C-7F278146D5C3}" presName="spaceRect" presStyleCnt="0"/>
      <dgm:spPr/>
    </dgm:pt>
    <dgm:pt modelId="{74E86021-489C-4B4F-8165-9791E8CB1031}" type="pres">
      <dgm:prSet presAssocID="{C77370F4-67B7-4C41-9F3C-7F278146D5C3}" presName="textRect" presStyleLbl="revTx" presStyleIdx="1" presStyleCnt="4">
        <dgm:presLayoutVars>
          <dgm:chMax val="1"/>
          <dgm:chPref val="1"/>
        </dgm:presLayoutVars>
      </dgm:prSet>
      <dgm:spPr/>
    </dgm:pt>
    <dgm:pt modelId="{EF1C77B6-27B5-425D-87D3-3A8B60331EF2}" type="pres">
      <dgm:prSet presAssocID="{4043D289-0128-43B2-910E-B32963900D8B}" presName="sibTrans" presStyleCnt="0"/>
      <dgm:spPr/>
    </dgm:pt>
    <dgm:pt modelId="{2D256AA4-8700-4AF7-8161-5CF1CDF03890}" type="pres">
      <dgm:prSet presAssocID="{4E3C623B-91DD-47D5-9886-4F31436B451A}" presName="compNode" presStyleCnt="0"/>
      <dgm:spPr/>
    </dgm:pt>
    <dgm:pt modelId="{0C73C3A7-30E9-4A41-B61D-45F37F473117}" type="pres">
      <dgm:prSet presAssocID="{4E3C623B-91DD-47D5-9886-4F31436B451A}" presName="iconBgRect" presStyleLbl="bgShp" presStyleIdx="2" presStyleCnt="4"/>
      <dgm:spPr/>
    </dgm:pt>
    <dgm:pt modelId="{890B38C7-43EF-4A01-9FA8-0D2F15D584F5}" type="pres">
      <dgm:prSet presAssocID="{4E3C623B-91DD-47D5-9886-4F31436B451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5299D73B-7E79-4962-A185-040F6159EF5E}" type="pres">
      <dgm:prSet presAssocID="{4E3C623B-91DD-47D5-9886-4F31436B451A}" presName="spaceRect" presStyleCnt="0"/>
      <dgm:spPr/>
    </dgm:pt>
    <dgm:pt modelId="{A3B0CC5D-1F1F-4E1E-B756-8801E2951F3B}" type="pres">
      <dgm:prSet presAssocID="{4E3C623B-91DD-47D5-9886-4F31436B451A}" presName="textRect" presStyleLbl="revTx" presStyleIdx="2" presStyleCnt="4">
        <dgm:presLayoutVars>
          <dgm:chMax val="1"/>
          <dgm:chPref val="1"/>
        </dgm:presLayoutVars>
      </dgm:prSet>
      <dgm:spPr/>
    </dgm:pt>
    <dgm:pt modelId="{5286E2FA-89D0-4BF0-9DC6-44A48CDB4F5F}" type="pres">
      <dgm:prSet presAssocID="{C9CABA63-BB55-439B-B952-2618BBB6DD69}" presName="sibTrans" presStyleCnt="0"/>
      <dgm:spPr/>
    </dgm:pt>
    <dgm:pt modelId="{E586F84A-A149-4AFF-8DDE-2495B684CCF2}" type="pres">
      <dgm:prSet presAssocID="{4326A812-E3A1-4FBB-8AA4-A48F7BC3A621}" presName="compNode" presStyleCnt="0"/>
      <dgm:spPr/>
    </dgm:pt>
    <dgm:pt modelId="{0426B083-8784-4C48-9177-79B5E5A3DB56}" type="pres">
      <dgm:prSet presAssocID="{4326A812-E3A1-4FBB-8AA4-A48F7BC3A621}" presName="iconBgRect" presStyleLbl="bgShp" presStyleIdx="3" presStyleCnt="4"/>
      <dgm:spPr/>
    </dgm:pt>
    <dgm:pt modelId="{6B75ABF5-8C00-41B0-8B7D-8CCDF267A8E1}" type="pres">
      <dgm:prSet presAssocID="{4326A812-E3A1-4FBB-8AA4-A48F7BC3A62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9046ACF0-E89C-4B09-8320-5DEB8B31129E}" type="pres">
      <dgm:prSet presAssocID="{4326A812-E3A1-4FBB-8AA4-A48F7BC3A621}" presName="spaceRect" presStyleCnt="0"/>
      <dgm:spPr/>
    </dgm:pt>
    <dgm:pt modelId="{CC183032-ABA1-4A44-8287-F3FDA75F6CA7}" type="pres">
      <dgm:prSet presAssocID="{4326A812-E3A1-4FBB-8AA4-A48F7BC3A621}" presName="textRect" presStyleLbl="revTx" presStyleIdx="3" presStyleCnt="4" custLinFactNeighborX="7986" custLinFactNeighborY="-1268">
        <dgm:presLayoutVars>
          <dgm:chMax val="1"/>
          <dgm:chPref val="1"/>
        </dgm:presLayoutVars>
      </dgm:prSet>
      <dgm:spPr/>
    </dgm:pt>
  </dgm:ptLst>
  <dgm:cxnLst>
    <dgm:cxn modelId="{2DCFC042-5585-46E6-8191-97AC26E9E636}" type="presOf" srcId="{C77370F4-67B7-4C41-9F3C-7F278146D5C3}" destId="{74E86021-489C-4B4F-8165-9791E8CB1031}" srcOrd="0" destOrd="0" presId="urn:microsoft.com/office/officeart/2018/5/layout/IconCircleLabelList"/>
    <dgm:cxn modelId="{CE2C294E-FD78-4105-80FF-31986F7D3F3E}" type="presOf" srcId="{BC6CAA01-A4DB-457B-AA3B-B9F01B64FAA1}" destId="{F4F7C1CF-93B3-45AE-A863-1402DDF0BE72}" srcOrd="0" destOrd="0" presId="urn:microsoft.com/office/officeart/2018/5/layout/IconCircleLabelList"/>
    <dgm:cxn modelId="{46C20751-A8F2-4519-801D-42114AC5021F}" srcId="{1CC6B533-1C00-408D-8522-C168429711C5}" destId="{4E3C623B-91DD-47D5-9886-4F31436B451A}" srcOrd="2" destOrd="0" parTransId="{AB3F0E6C-77E1-4B35-955A-FADB5F81DEC4}" sibTransId="{C9CABA63-BB55-439B-B952-2618BBB6DD69}"/>
    <dgm:cxn modelId="{C2C90C79-B02F-4DB6-B794-F43DB427E49D}" srcId="{1CC6B533-1C00-408D-8522-C168429711C5}" destId="{C77370F4-67B7-4C41-9F3C-7F278146D5C3}" srcOrd="1" destOrd="0" parTransId="{694CFB7A-C5A8-4287-A05D-1CCE798E04F2}" sibTransId="{4043D289-0128-43B2-910E-B32963900D8B}"/>
    <dgm:cxn modelId="{1E973997-204B-44A0-8431-05F0FB2C4B7A}" type="presOf" srcId="{1CC6B533-1C00-408D-8522-C168429711C5}" destId="{73B23196-4E04-46ED-8ED7-0BD35999423F}" srcOrd="0" destOrd="0" presId="urn:microsoft.com/office/officeart/2018/5/layout/IconCircleLabelList"/>
    <dgm:cxn modelId="{2F69F1A3-7979-4F06-9C11-8145348B417E}" srcId="{1CC6B533-1C00-408D-8522-C168429711C5}" destId="{4326A812-E3A1-4FBB-8AA4-A48F7BC3A621}" srcOrd="3" destOrd="0" parTransId="{50C18EA0-EDAA-43F4-8455-718A59EB22BA}" sibTransId="{FFF8B932-E051-4925-94E6-1E19E46E28F8}"/>
    <dgm:cxn modelId="{BC9105C0-F5F9-4292-AAA2-F1BAD8D7613F}" type="presOf" srcId="{4E3C623B-91DD-47D5-9886-4F31436B451A}" destId="{A3B0CC5D-1F1F-4E1E-B756-8801E2951F3B}" srcOrd="0" destOrd="0" presId="urn:microsoft.com/office/officeart/2018/5/layout/IconCircleLabelList"/>
    <dgm:cxn modelId="{A9C80FC0-994C-4AC4-B812-80CAC786599A}" srcId="{1CC6B533-1C00-408D-8522-C168429711C5}" destId="{BC6CAA01-A4DB-457B-AA3B-B9F01B64FAA1}" srcOrd="0" destOrd="0" parTransId="{FF4839CD-F4D5-450C-B12C-FA21A28B141A}" sibTransId="{74B9C56E-6AA9-46A4-940B-40D419DC02FE}"/>
    <dgm:cxn modelId="{C4647DC8-F448-4C97-9C93-28902BCCC363}" type="presOf" srcId="{4326A812-E3A1-4FBB-8AA4-A48F7BC3A621}" destId="{CC183032-ABA1-4A44-8287-F3FDA75F6CA7}" srcOrd="0" destOrd="0" presId="urn:microsoft.com/office/officeart/2018/5/layout/IconCircleLabelList"/>
    <dgm:cxn modelId="{1DF976C0-8FC3-4D9E-B4D1-AC6F80E78CF3}" type="presParOf" srcId="{73B23196-4E04-46ED-8ED7-0BD35999423F}" destId="{8FFCA6AD-9A7D-4FAC-8539-8A894A391122}" srcOrd="0" destOrd="0" presId="urn:microsoft.com/office/officeart/2018/5/layout/IconCircleLabelList"/>
    <dgm:cxn modelId="{0D4B5860-D713-4129-910E-B95B27DCA9FA}" type="presParOf" srcId="{8FFCA6AD-9A7D-4FAC-8539-8A894A391122}" destId="{A1884BB3-AA4B-4EDE-ACA2-84CF28DEA8A9}" srcOrd="0" destOrd="0" presId="urn:microsoft.com/office/officeart/2018/5/layout/IconCircleLabelList"/>
    <dgm:cxn modelId="{1AEE24B7-030E-444A-8E87-912FF180F632}" type="presParOf" srcId="{8FFCA6AD-9A7D-4FAC-8539-8A894A391122}" destId="{F9A0BA26-FB33-42C0-8C3F-8BCBFBD64398}" srcOrd="1" destOrd="0" presId="urn:microsoft.com/office/officeart/2018/5/layout/IconCircleLabelList"/>
    <dgm:cxn modelId="{1BAD42F7-E8F6-4022-813A-C4C0546D97A1}" type="presParOf" srcId="{8FFCA6AD-9A7D-4FAC-8539-8A894A391122}" destId="{D6C38636-B8FF-4A5A-B0D4-AEE651278195}" srcOrd="2" destOrd="0" presId="urn:microsoft.com/office/officeart/2018/5/layout/IconCircleLabelList"/>
    <dgm:cxn modelId="{CE0636B9-5093-4D97-830F-08FFCE975CB5}" type="presParOf" srcId="{8FFCA6AD-9A7D-4FAC-8539-8A894A391122}" destId="{F4F7C1CF-93B3-45AE-A863-1402DDF0BE72}" srcOrd="3" destOrd="0" presId="urn:microsoft.com/office/officeart/2018/5/layout/IconCircleLabelList"/>
    <dgm:cxn modelId="{C59EDAA8-4547-446D-AF93-0B41396A7450}" type="presParOf" srcId="{73B23196-4E04-46ED-8ED7-0BD35999423F}" destId="{5759B69F-8633-4398-B3C1-68E3250B1521}" srcOrd="1" destOrd="0" presId="urn:microsoft.com/office/officeart/2018/5/layout/IconCircleLabelList"/>
    <dgm:cxn modelId="{0FE4F4B0-4329-4469-86EA-77AA0300816A}" type="presParOf" srcId="{73B23196-4E04-46ED-8ED7-0BD35999423F}" destId="{44590891-FE2C-4286-97EA-0147E577EC90}" srcOrd="2" destOrd="0" presId="urn:microsoft.com/office/officeart/2018/5/layout/IconCircleLabelList"/>
    <dgm:cxn modelId="{4C0F5A27-2592-4FE4-9D13-87FB5E5B35DD}" type="presParOf" srcId="{44590891-FE2C-4286-97EA-0147E577EC90}" destId="{029EF4E9-67B0-484C-95CA-28769E3D952D}" srcOrd="0" destOrd="0" presId="urn:microsoft.com/office/officeart/2018/5/layout/IconCircleLabelList"/>
    <dgm:cxn modelId="{15E70BC3-B882-4EE3-BED8-31D2E63A1F00}" type="presParOf" srcId="{44590891-FE2C-4286-97EA-0147E577EC90}" destId="{52B9E57F-9BDB-4E97-8892-4D6678EE0B1D}" srcOrd="1" destOrd="0" presId="urn:microsoft.com/office/officeart/2018/5/layout/IconCircleLabelList"/>
    <dgm:cxn modelId="{7A2F22AC-4CF3-4B33-B48E-E25554D3B232}" type="presParOf" srcId="{44590891-FE2C-4286-97EA-0147E577EC90}" destId="{BDC8B709-2369-46B3-BDCF-361B40C9CCEB}" srcOrd="2" destOrd="0" presId="urn:microsoft.com/office/officeart/2018/5/layout/IconCircleLabelList"/>
    <dgm:cxn modelId="{171A0EEA-8C99-470E-94BD-3D809FFD7A31}" type="presParOf" srcId="{44590891-FE2C-4286-97EA-0147E577EC90}" destId="{74E86021-489C-4B4F-8165-9791E8CB1031}" srcOrd="3" destOrd="0" presId="urn:microsoft.com/office/officeart/2018/5/layout/IconCircleLabelList"/>
    <dgm:cxn modelId="{5548579E-03FF-48A5-89AB-57D50C87FFA9}" type="presParOf" srcId="{73B23196-4E04-46ED-8ED7-0BD35999423F}" destId="{EF1C77B6-27B5-425D-87D3-3A8B60331EF2}" srcOrd="3" destOrd="0" presId="urn:microsoft.com/office/officeart/2018/5/layout/IconCircleLabelList"/>
    <dgm:cxn modelId="{ED87611D-41FC-4AAF-89AA-F4985853B685}" type="presParOf" srcId="{73B23196-4E04-46ED-8ED7-0BD35999423F}" destId="{2D256AA4-8700-4AF7-8161-5CF1CDF03890}" srcOrd="4" destOrd="0" presId="urn:microsoft.com/office/officeart/2018/5/layout/IconCircleLabelList"/>
    <dgm:cxn modelId="{81BA40F5-28B4-46ED-A7E2-8E04EC4701F2}" type="presParOf" srcId="{2D256AA4-8700-4AF7-8161-5CF1CDF03890}" destId="{0C73C3A7-30E9-4A41-B61D-45F37F473117}" srcOrd="0" destOrd="0" presId="urn:microsoft.com/office/officeart/2018/5/layout/IconCircleLabelList"/>
    <dgm:cxn modelId="{F24A3976-5449-47C0-9DC1-43CECB0D3776}" type="presParOf" srcId="{2D256AA4-8700-4AF7-8161-5CF1CDF03890}" destId="{890B38C7-43EF-4A01-9FA8-0D2F15D584F5}" srcOrd="1" destOrd="0" presId="urn:microsoft.com/office/officeart/2018/5/layout/IconCircleLabelList"/>
    <dgm:cxn modelId="{EB5DDEE5-93E8-4014-9B6A-31A9EB9190A3}" type="presParOf" srcId="{2D256AA4-8700-4AF7-8161-5CF1CDF03890}" destId="{5299D73B-7E79-4962-A185-040F6159EF5E}" srcOrd="2" destOrd="0" presId="urn:microsoft.com/office/officeart/2018/5/layout/IconCircleLabelList"/>
    <dgm:cxn modelId="{7828AE2F-F339-4332-BABC-3A4BA20A4FD6}" type="presParOf" srcId="{2D256AA4-8700-4AF7-8161-5CF1CDF03890}" destId="{A3B0CC5D-1F1F-4E1E-B756-8801E2951F3B}" srcOrd="3" destOrd="0" presId="urn:microsoft.com/office/officeart/2018/5/layout/IconCircleLabelList"/>
    <dgm:cxn modelId="{B1457C6C-5D7C-4B79-A35F-D79DF1590E83}" type="presParOf" srcId="{73B23196-4E04-46ED-8ED7-0BD35999423F}" destId="{5286E2FA-89D0-4BF0-9DC6-44A48CDB4F5F}" srcOrd="5" destOrd="0" presId="urn:microsoft.com/office/officeart/2018/5/layout/IconCircleLabelList"/>
    <dgm:cxn modelId="{DF642589-DD9C-402A-A4E6-E1C31346CF5B}" type="presParOf" srcId="{73B23196-4E04-46ED-8ED7-0BD35999423F}" destId="{E586F84A-A149-4AFF-8DDE-2495B684CCF2}" srcOrd="6" destOrd="0" presId="urn:microsoft.com/office/officeart/2018/5/layout/IconCircleLabelList"/>
    <dgm:cxn modelId="{F93FE673-9292-42CD-88A1-A2D3D2D580E7}" type="presParOf" srcId="{E586F84A-A149-4AFF-8DDE-2495B684CCF2}" destId="{0426B083-8784-4C48-9177-79B5E5A3DB56}" srcOrd="0" destOrd="0" presId="urn:microsoft.com/office/officeart/2018/5/layout/IconCircleLabelList"/>
    <dgm:cxn modelId="{2BE830F8-0F4D-4285-9E69-36A8E323C149}" type="presParOf" srcId="{E586F84A-A149-4AFF-8DDE-2495B684CCF2}" destId="{6B75ABF5-8C00-41B0-8B7D-8CCDF267A8E1}" srcOrd="1" destOrd="0" presId="urn:microsoft.com/office/officeart/2018/5/layout/IconCircleLabelList"/>
    <dgm:cxn modelId="{7130CA0C-E2A1-4ECF-930A-C0EF5A9D4DF4}" type="presParOf" srcId="{E586F84A-A149-4AFF-8DDE-2495B684CCF2}" destId="{9046ACF0-E89C-4B09-8320-5DEB8B31129E}" srcOrd="2" destOrd="0" presId="urn:microsoft.com/office/officeart/2018/5/layout/IconCircleLabelList"/>
    <dgm:cxn modelId="{C2871FE2-94F2-483E-8B42-9578C5D43CEF}" type="presParOf" srcId="{E586F84A-A149-4AFF-8DDE-2495B684CCF2}" destId="{CC183032-ABA1-4A44-8287-F3FDA75F6CA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84BB3-AA4B-4EDE-ACA2-84CF28DEA8A9}">
      <dsp:nvSpPr>
        <dsp:cNvPr id="0" name=""/>
        <dsp:cNvSpPr/>
      </dsp:nvSpPr>
      <dsp:spPr>
        <a:xfrm>
          <a:off x="1523260" y="87522"/>
          <a:ext cx="1289368" cy="12893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A0BA26-FB33-42C0-8C3F-8BCBFBD64398}">
      <dsp:nvSpPr>
        <dsp:cNvPr id="0" name=""/>
        <dsp:cNvSpPr/>
      </dsp:nvSpPr>
      <dsp:spPr>
        <a:xfrm>
          <a:off x="1798043" y="362306"/>
          <a:ext cx="739801" cy="7398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7C1CF-93B3-45AE-A863-1402DDF0BE72}">
      <dsp:nvSpPr>
        <dsp:cNvPr id="0" name=""/>
        <dsp:cNvSpPr/>
      </dsp:nvSpPr>
      <dsp:spPr>
        <a:xfrm>
          <a:off x="1111084" y="1778498"/>
          <a:ext cx="2113719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1600" b="1" kern="1200" dirty="0"/>
            <a:t> Корпоративная электронная почта </a:t>
          </a:r>
          <a:endParaRPr lang="en-US" sz="1600" b="1" kern="1200" dirty="0"/>
        </a:p>
      </dsp:txBody>
      <dsp:txXfrm>
        <a:off x="1111084" y="1778498"/>
        <a:ext cx="2113719" cy="900000"/>
      </dsp:txXfrm>
    </dsp:sp>
    <dsp:sp modelId="{029EF4E9-67B0-484C-95CA-28769E3D952D}">
      <dsp:nvSpPr>
        <dsp:cNvPr id="0" name=""/>
        <dsp:cNvSpPr/>
      </dsp:nvSpPr>
      <dsp:spPr>
        <a:xfrm>
          <a:off x="4006880" y="87522"/>
          <a:ext cx="1289368" cy="12893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9E57F-9BDB-4E97-8892-4D6678EE0B1D}">
      <dsp:nvSpPr>
        <dsp:cNvPr id="0" name=""/>
        <dsp:cNvSpPr/>
      </dsp:nvSpPr>
      <dsp:spPr>
        <a:xfrm>
          <a:off x="4281663" y="362306"/>
          <a:ext cx="739801" cy="7398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86021-489C-4B4F-8165-9791E8CB1031}">
      <dsp:nvSpPr>
        <dsp:cNvPr id="0" name=""/>
        <dsp:cNvSpPr/>
      </dsp:nvSpPr>
      <dsp:spPr>
        <a:xfrm>
          <a:off x="3594704" y="1778498"/>
          <a:ext cx="2113719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1400" kern="1200" dirty="0"/>
            <a:t> </a:t>
          </a:r>
          <a:r>
            <a:rPr lang="ru-RU" sz="1600" b="1" kern="1200" dirty="0"/>
            <a:t>Облачные сервисы: </a:t>
          </a:r>
          <a:r>
            <a:rPr lang="en-US" sz="1600" b="1" kern="1200" dirty="0"/>
            <a:t>OneDrive, Google Drive, Dropbox, </a:t>
          </a:r>
          <a:r>
            <a:rPr lang="ru-RU" sz="1600" b="1" kern="1200" dirty="0"/>
            <a:t>Яндекс Диск </a:t>
          </a:r>
          <a:endParaRPr lang="en-US" sz="1600" b="1" kern="1200" dirty="0"/>
        </a:p>
      </dsp:txBody>
      <dsp:txXfrm>
        <a:off x="3594704" y="1778498"/>
        <a:ext cx="2113719" cy="900000"/>
      </dsp:txXfrm>
    </dsp:sp>
    <dsp:sp modelId="{0C73C3A7-30E9-4A41-B61D-45F37F473117}">
      <dsp:nvSpPr>
        <dsp:cNvPr id="0" name=""/>
        <dsp:cNvSpPr/>
      </dsp:nvSpPr>
      <dsp:spPr>
        <a:xfrm>
          <a:off x="1523260" y="3206927"/>
          <a:ext cx="1289368" cy="12893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B38C7-43EF-4A01-9FA8-0D2F15D584F5}">
      <dsp:nvSpPr>
        <dsp:cNvPr id="0" name=""/>
        <dsp:cNvSpPr/>
      </dsp:nvSpPr>
      <dsp:spPr>
        <a:xfrm>
          <a:off x="1798043" y="3481711"/>
          <a:ext cx="739801" cy="7398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0CC5D-1F1F-4E1E-B756-8801E2951F3B}">
      <dsp:nvSpPr>
        <dsp:cNvPr id="0" name=""/>
        <dsp:cNvSpPr/>
      </dsp:nvSpPr>
      <dsp:spPr>
        <a:xfrm>
          <a:off x="1111084" y="4897903"/>
          <a:ext cx="2113719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1600" b="1" kern="1200" dirty="0" err="1"/>
            <a:t>Вконтакте</a:t>
          </a:r>
          <a:r>
            <a:rPr lang="ru-RU" sz="1600" b="1" kern="1200" dirty="0"/>
            <a:t> – через сообщества учебных групп, созданные студентами </a:t>
          </a:r>
          <a:endParaRPr lang="en-US" sz="1600" b="1" kern="1200" dirty="0"/>
        </a:p>
      </dsp:txBody>
      <dsp:txXfrm>
        <a:off x="1111084" y="4897903"/>
        <a:ext cx="2113719" cy="900000"/>
      </dsp:txXfrm>
    </dsp:sp>
    <dsp:sp modelId="{0426B083-8784-4C48-9177-79B5E5A3DB56}">
      <dsp:nvSpPr>
        <dsp:cNvPr id="0" name=""/>
        <dsp:cNvSpPr/>
      </dsp:nvSpPr>
      <dsp:spPr>
        <a:xfrm>
          <a:off x="4006880" y="3206927"/>
          <a:ext cx="1289368" cy="12893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75ABF5-8C00-41B0-8B7D-8CCDF267A8E1}">
      <dsp:nvSpPr>
        <dsp:cNvPr id="0" name=""/>
        <dsp:cNvSpPr/>
      </dsp:nvSpPr>
      <dsp:spPr>
        <a:xfrm>
          <a:off x="4281663" y="3481711"/>
          <a:ext cx="739801" cy="7398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183032-ABA1-4A44-8287-F3FDA75F6CA7}">
      <dsp:nvSpPr>
        <dsp:cNvPr id="0" name=""/>
        <dsp:cNvSpPr/>
      </dsp:nvSpPr>
      <dsp:spPr>
        <a:xfrm>
          <a:off x="3763506" y="4886491"/>
          <a:ext cx="2113719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100" kern="1200" dirty="0"/>
            <a:t> </a:t>
          </a:r>
          <a:r>
            <a:rPr lang="ru-RU" sz="1600" b="1" kern="1200" dirty="0"/>
            <a:t>Мессенджеры: </a:t>
          </a:r>
          <a:r>
            <a:rPr lang="en-US" sz="1600" b="1" kern="1200" dirty="0"/>
            <a:t>WhatsApp, Telegram</a:t>
          </a:r>
        </a:p>
      </dsp:txBody>
      <dsp:txXfrm>
        <a:off x="3763506" y="4886491"/>
        <a:ext cx="2113719" cy="90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09C54-4148-487E-AB3C-902115505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691BDB-3B5D-489B-A8D7-BCD04AB97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D30D7-9743-40B4-A1E4-7D434386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F3EF59-8482-4738-B83C-F0F730A2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DC4CEB-6C4C-44D5-BEAE-C5CA7392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37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F4B49-F1D1-425D-91F5-1A018E99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6AAA9F-8874-4241-BA4B-3D967C529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F1D773-99AB-4DDD-9C7E-D1126C82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18BE4F-BD91-493A-BF8D-DAD2AE70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A62345-0D0E-4A0B-9DEA-E6F26492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76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94003B3-6791-4661-A659-618AC2D31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26EBE3-BF91-4100-8630-5B9AD06E3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10520D-FC20-4824-82D3-51F473390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CA9BF0-57EE-409C-B875-7DB051A4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86A6CC-CC14-48C2-8383-C114F1BD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75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BEE99-321E-4D9A-8C7B-1983B82D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C9B04-985E-4B38-ABB3-AC08CB9C6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32C33E-8787-4B68-BCF8-947D5F9F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6350A6-1EC8-49A3-B78F-B75425A4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142916-DD2B-457C-ABA5-9601DEE2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27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3E07D-7D2D-48B8-804A-0C25B542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B2D78C-7DD5-42CD-8D2C-60FBA420E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F5E38F-5C00-433A-AF22-4E6C5621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2F0C5E-1A9B-4C02-8D15-D3E1EB24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7BF479-F7D7-45DB-9601-5AC76AE8B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7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D6568-1BE0-4FDB-A3C3-AD7007D3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758DDF-9A62-453E-9E49-085D13999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AF4FD9-93AC-4EB5-81E9-9DA3698F7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0E7EFE-9CE5-4E03-929A-318085AE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B670F6-C8E1-4C79-8260-A1C278711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A9AC10-E798-4545-88A2-B2B594BB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21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69F40D-7C2C-422C-AEE9-D771104F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8F14E9-8D0D-41F6-8574-2039644B8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10B917-4728-45D7-A73F-3065CAA81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66B3E2E-6F44-4FD0-81E3-1D2CA60FC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3CE1900-84CC-4372-9B3F-97351E141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042E51E-001C-45EF-A4FC-59EAE72B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3B1AC4-FFBB-4B9D-9749-39BD598CD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91748D-58BE-4E0F-B2E6-AC4F20E8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77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62B45-CF5E-41DC-A84A-94BE1F04A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9E5F521-FFBA-4B3D-BCEA-F9F2D3369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3A8A3C-9F99-490C-8B7A-4A6EFBFF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768D9A5-2CC0-4D93-ABAF-2E78A838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89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EC83D01-C56A-4E82-A77A-9B599751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6A0C6A-DEF2-4880-97E1-81DEEA740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047D17-7D99-45B5-A0D2-52A5CEE0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67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B5B255-6D10-4029-AA98-6AEB7FD6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09B0F8-1928-4C80-B3AF-F026DC5C3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6E2E22-2663-4C7E-AEFA-859941022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4C5C52-8D31-4B9D-91EF-AD2EA8CDF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E80AA0-E831-45D6-A37E-8BDC3AD2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0C6B44-CC95-463F-9D2E-655F74578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57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6D0089-374B-4725-B984-F9CC135C0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518C02-04FE-4DDA-A195-EF1BECEB70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E63FCE-A7D1-4BB9-A3BC-AB5D26B56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D9801D-8069-47C4-B310-FCF325A2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BA56D6-38D8-4626-8002-49124927C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A69DC0-015A-4CEB-BDDC-990F69DE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0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0A4AF-1A80-4FBD-9B38-6A7FC3993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ED3495-63EE-4D83-A6A1-31AF05507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D1AAF3-1CDF-47B2-907D-58AC71BBF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D897-BF83-4231-949E-902CABC60633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E21E13-D143-41F1-93C7-7C0EED854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E0DD9C-0369-44C1-A6BF-E05F9411F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0A21-C2D0-426E-B3A7-B6C2BD85B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6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lvle4GctP6494Y6K084eXp6-qoRFXzZi/view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file/d/1r8cDEa9rIrnpGTqA1YyjNNnvVlPJriHj/view" TargetMode="External"/><Relationship Id="rId4" Type="http://schemas.openxmlformats.org/officeDocument/2006/relationships/hyperlink" Target="https://www.movavi.ru/suite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bmaJY83EaA&amp;feature=youtu.b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MDLYqgshJc&amp;feature=youtu.b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F0DghtWCi8&amp;feature=youtu.be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S_Tt7FN_i4&amp;feature=youtu.b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iknsb0YxZE&amp;feature=youtu.b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irsocenter.ru/kopilka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irsocenter.ru/kopilk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ru-ru/article/&#1057;&#1086;&#1079;&#1076;&#1072;&#1085;&#1080;&#1077;-&#1092;&#1086;&#1088;&#1084;&#1099;-&#1089;-&#1087;&#1086;&#1084;&#1086;&#1097;&#1100;&#1102;-microsoft-forms-4ffb64cc-7d5d-402f-b82e-b1d49418fd9d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FFoM0-lcss&amp;feature=youtu.b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ftV1whidgk&amp;feature=youtu.b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kahoot.com/schools-u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d-L6c2d9jo&amp;feature=youtu.b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MfLDCnzJr0&amp;feature=youtu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blog.salecontent.ru/kak-provesti-vebinar-podrobnyj-chek-list" TargetMode="External"/><Relationship Id="rId3" Type="http://schemas.openxmlformats.org/officeDocument/2006/relationships/hyperlink" Target="https://zoom.us/ru-ru/meetings.html" TargetMode="External"/><Relationship Id="rId7" Type="http://schemas.openxmlformats.org/officeDocument/2006/relationships/hyperlink" Target="https://products.office.com/ru-ru/microsoft-teams/group-chat-software?market=ru" TargetMode="External"/><Relationship Id="rId2" Type="http://schemas.openxmlformats.org/officeDocument/2006/relationships/hyperlink" Target="https://helpx.adobe.com/ru/adobe-connect/using/creating-seminars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lickmeeting.com/ru" TargetMode="External"/><Relationship Id="rId5" Type="http://schemas.openxmlformats.org/officeDocument/2006/relationships/hyperlink" Target="https://webinar.ru/" TargetMode="External"/><Relationship Id="rId4" Type="http://schemas.openxmlformats.org/officeDocument/2006/relationships/hyperlink" Target="https://virtualroom.ru/webinars" TargetMode="External"/><Relationship Id="rId9" Type="http://schemas.openxmlformats.org/officeDocument/2006/relationships/hyperlink" Target="https://webinar.ru/blog/kak-vnedrit-vebinary-v-obrazovanie/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F0E6-20F5-4C93-BC8C-DFCDD8009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Основные направления деятельности СПО  в формате дистанционного обучения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E8F495-CEE6-43AE-A014-638144CA9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9083" y="4235084"/>
            <a:ext cx="9144000" cy="1655762"/>
          </a:xfrm>
        </p:spPr>
        <p:txBody>
          <a:bodyPr>
            <a:normAutofit/>
          </a:bodyPr>
          <a:lstStyle/>
          <a:p>
            <a:r>
              <a:rPr lang="ru-RU" sz="3200" dirty="0"/>
              <a:t>Руководитель РУМЦ инклюзивного образования Воронежской области </a:t>
            </a:r>
          </a:p>
          <a:p>
            <a:r>
              <a:rPr lang="ru-RU" sz="3200" dirty="0"/>
              <a:t> Боровикова Яна 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1971391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FE796-10AA-43CB-B689-8C311DB1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4" y="714186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Как подготовить </a:t>
            </a:r>
            <a:r>
              <a:rPr lang="ru-RU" b="1" dirty="0" err="1">
                <a:solidFill>
                  <a:srgbClr val="FFFFFF"/>
                </a:solidFill>
              </a:rPr>
              <a:t>видеолекцию</a:t>
            </a:r>
            <a:r>
              <a:rPr lang="ru-RU" b="1" dirty="0">
                <a:solidFill>
                  <a:srgbClr val="FFFFFF"/>
                </a:solidFill>
              </a:rPr>
              <a:t> для работы в </a:t>
            </a:r>
            <a:r>
              <a:rPr lang="ru-RU" b="1" dirty="0" err="1">
                <a:solidFill>
                  <a:srgbClr val="FFFFFF"/>
                </a:solidFill>
              </a:rPr>
              <a:t>оффлайне</a:t>
            </a:r>
            <a:r>
              <a:rPr lang="ru-RU" b="1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B6732C-BC62-40B8-B5D7-D75D23EFB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2447780"/>
            <a:ext cx="11630073" cy="4107766"/>
          </a:xfrm>
        </p:spPr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rgbClr val="000000"/>
                </a:solidFill>
              </a:rPr>
              <a:t>Вы можете записывать лекционные материалы с помощью программ, которые Вы используете при проведении занятий в режиме онлайн, и использовать их в качестве учебного материала: </a:t>
            </a:r>
          </a:p>
          <a:p>
            <a:r>
              <a:rPr lang="ru-RU" sz="2400" b="1" dirty="0" err="1">
                <a:solidFill>
                  <a:srgbClr val="000000"/>
                </a:solidFill>
              </a:rPr>
              <a:t>Microsoft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 err="1">
                <a:solidFill>
                  <a:srgbClr val="000000"/>
                </a:solidFill>
              </a:rPr>
              <a:t>Teams</a:t>
            </a:r>
            <a:r>
              <a:rPr lang="ru-RU" sz="2400" b="1" dirty="0">
                <a:solidFill>
                  <a:srgbClr val="000000"/>
                </a:solidFill>
              </a:rPr>
              <a:t> - Инструкция по использованию цифрового рабочего места преподавателя на основе </a:t>
            </a:r>
            <a:r>
              <a:rPr lang="ru-RU" sz="2400" b="1" dirty="0" err="1">
                <a:solidFill>
                  <a:srgbClr val="000000"/>
                </a:solidFill>
              </a:rPr>
              <a:t>Microsoft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 err="1">
                <a:solidFill>
                  <a:srgbClr val="000000"/>
                </a:solidFill>
              </a:rPr>
              <a:t>Teams</a:t>
            </a:r>
            <a:r>
              <a:rPr lang="ru-RU" sz="2400" b="1" dirty="0">
                <a:solidFill>
                  <a:srgbClr val="000000"/>
                </a:solidFill>
              </a:rPr>
              <a:t> для проведения дистанционных занятий. </a:t>
            </a:r>
            <a:r>
              <a:rPr lang="en-US" sz="2400" b="1" dirty="0">
                <a:solidFill>
                  <a:srgbClr val="000000"/>
                </a:solidFill>
                <a:hlinkClick r:id="rId3"/>
              </a:rPr>
              <a:t>https://drive.google.com/file/d/1lvle4GctP6494Y6K084eXp6-qoRFXzZi/view</a:t>
            </a:r>
            <a:r>
              <a:rPr lang="ru-RU" sz="2400" b="1" dirty="0">
                <a:solidFill>
                  <a:srgbClr val="000000"/>
                </a:solidFill>
              </a:rPr>
              <a:t>  </a:t>
            </a:r>
          </a:p>
          <a:p>
            <a:r>
              <a:rPr lang="ru-RU" sz="2400" b="1" dirty="0">
                <a:solidFill>
                  <a:srgbClr val="000000"/>
                </a:solidFill>
              </a:rPr>
              <a:t>Вы можете записать лекции заранее в домашних условиях с помощью специальных программ для создания </a:t>
            </a:r>
            <a:r>
              <a:rPr lang="ru-RU" sz="2400" b="1" dirty="0" err="1">
                <a:solidFill>
                  <a:srgbClr val="000000"/>
                </a:solidFill>
              </a:rPr>
              <a:t>скринкаста</a:t>
            </a:r>
            <a:r>
              <a:rPr lang="ru-RU" sz="2400" b="1" dirty="0">
                <a:solidFill>
                  <a:srgbClr val="000000"/>
                </a:solidFill>
              </a:rPr>
              <a:t>. Для захвата экрана и звука можете воспользоваться следующими сервисами: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</a:rPr>
              <a:t>1. </a:t>
            </a:r>
            <a:r>
              <a:rPr lang="ru-RU" sz="2400" b="1" dirty="0" err="1">
                <a:solidFill>
                  <a:srgbClr val="000000"/>
                </a:solidFill>
              </a:rPr>
              <a:t>Movavi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 err="1">
                <a:solidFill>
                  <a:srgbClr val="000000"/>
                </a:solidFill>
              </a:rPr>
              <a:t>Video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 err="1">
                <a:solidFill>
                  <a:srgbClr val="000000"/>
                </a:solidFill>
              </a:rPr>
              <a:t>Suite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  <a:hlinkClick r:id="rId4"/>
              </a:rPr>
              <a:t>https://www.movavi.ru/suite/</a:t>
            </a:r>
            <a:r>
              <a:rPr lang="ru-RU" sz="2400" b="1" dirty="0">
                <a:solidFill>
                  <a:srgbClr val="000000"/>
                </a:solidFill>
              </a:rPr>
              <a:t>  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</a:rPr>
              <a:t>2. </a:t>
            </a:r>
            <a:r>
              <a:rPr lang="ru-RU" sz="2400" b="1" dirty="0" err="1">
                <a:solidFill>
                  <a:srgbClr val="000000"/>
                </a:solidFill>
              </a:rPr>
              <a:t>Jing</a:t>
            </a:r>
            <a:r>
              <a:rPr lang="ru-RU" sz="2400" b="1" dirty="0">
                <a:solidFill>
                  <a:srgbClr val="000000"/>
                </a:solidFill>
              </a:rPr>
              <a:t>  </a:t>
            </a:r>
            <a:r>
              <a:rPr lang="en-US" sz="2400" b="1" dirty="0">
                <a:solidFill>
                  <a:srgbClr val="000000"/>
                </a:solidFill>
                <a:hlinkClick r:id="rId5"/>
              </a:rPr>
              <a:t>https://drive.google.com/file/d/1r8cDEa9rIrnpGTqA1YyjNNnvVlPJriHj/view</a:t>
            </a:r>
            <a:endParaRPr lang="ru-RU" sz="2400" b="1" dirty="0">
              <a:solidFill>
                <a:srgbClr val="000000"/>
              </a:solidFill>
            </a:endParaRPr>
          </a:p>
          <a:p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04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3FA15-D7B1-4D10-AF54-2CC039A52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Как провести семинар в режиме оффлайн?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9DA9A3-92CF-4716-A997-0AD496DA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0129" y="492369"/>
            <a:ext cx="6513342" cy="5540131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    Заранее проинформировать обучающихся о платформе (информационном ресурсе) для проведения семинара в режиме оффлайн; Разместить задание для выполнения практического занятия или семинара на сайте образовательной организации, в закрытой группе в </a:t>
            </a:r>
            <a:r>
              <a:rPr lang="ru-RU" sz="3200" dirty="0" err="1">
                <a:solidFill>
                  <a:srgbClr val="000000"/>
                </a:solidFill>
              </a:rPr>
              <a:t>ВКонтакте</a:t>
            </a:r>
            <a:r>
              <a:rPr lang="ru-RU" sz="3200" dirty="0">
                <a:solidFill>
                  <a:srgbClr val="000000"/>
                </a:solidFill>
              </a:rPr>
              <a:t> либо в других облачных сервисах (</a:t>
            </a:r>
            <a:r>
              <a:rPr lang="ru-RU" sz="3200" dirty="0" err="1">
                <a:solidFill>
                  <a:srgbClr val="000000"/>
                </a:solidFill>
              </a:rPr>
              <a:t>Google</a:t>
            </a:r>
            <a:r>
              <a:rPr lang="ru-RU" sz="3200" dirty="0">
                <a:solidFill>
                  <a:srgbClr val="000000"/>
                </a:solidFill>
              </a:rPr>
              <a:t> </a:t>
            </a:r>
            <a:r>
              <a:rPr lang="ru-RU" sz="3200" dirty="0" err="1">
                <a:solidFill>
                  <a:srgbClr val="000000"/>
                </a:solidFill>
              </a:rPr>
              <a:t>Drive</a:t>
            </a:r>
            <a:r>
              <a:rPr lang="ru-RU" sz="3200" dirty="0">
                <a:solidFill>
                  <a:srgbClr val="000000"/>
                </a:solidFill>
              </a:rPr>
              <a:t>; </a:t>
            </a:r>
            <a:r>
              <a:rPr lang="ru-RU" sz="3200" dirty="0" err="1">
                <a:solidFill>
                  <a:srgbClr val="000000"/>
                </a:solidFill>
              </a:rPr>
              <a:t>OneDrive</a:t>
            </a:r>
            <a:r>
              <a:rPr lang="ru-RU" sz="3200" dirty="0">
                <a:solidFill>
                  <a:srgbClr val="000000"/>
                </a:solidFill>
              </a:rPr>
              <a:t>; </a:t>
            </a:r>
            <a:r>
              <a:rPr lang="ru-RU" sz="3200" dirty="0" err="1">
                <a:solidFill>
                  <a:srgbClr val="000000"/>
                </a:solidFill>
              </a:rPr>
              <a:t>Dropbox</a:t>
            </a:r>
            <a:r>
              <a:rPr lang="ru-RU" sz="3200" dirty="0">
                <a:solidFill>
                  <a:srgbClr val="000000"/>
                </a:solidFill>
              </a:rPr>
              <a:t>; Яндекс Диск). </a:t>
            </a:r>
          </a:p>
        </p:txBody>
      </p:sp>
    </p:spTree>
    <p:extLst>
      <p:ext uri="{BB962C8B-B14F-4D97-AF65-F5344CB8AC3E}">
        <p14:creationId xmlns:p14="http://schemas.microsoft.com/office/powerpoint/2010/main" val="3645317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3FA15-D7B1-4D10-AF54-2CC039A52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Как провести семинар в режиме оффлайн?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9DA9A3-92CF-4716-A997-0AD496DA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551" y="801866"/>
            <a:ext cx="6082110" cy="523063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    В задании указать: - ссылки на теоретические материалы (видеоролики на </a:t>
            </a:r>
            <a:r>
              <a:rPr lang="ru-RU" sz="3200" dirty="0" err="1">
                <a:solidFill>
                  <a:srgbClr val="000000"/>
                </a:solidFill>
              </a:rPr>
              <a:t>youtube</a:t>
            </a:r>
            <a:r>
              <a:rPr lang="ru-RU" sz="3200" dirty="0">
                <a:solidFill>
                  <a:srgbClr val="000000"/>
                </a:solidFill>
              </a:rPr>
              <a:t> с сопровождающими подстрочниками и ссылками на самостоятельное чтение с оценкой затрачиваемого времени) - список и ссылки на литературные источники - срок выполнения задания - критерии оценки задания - информацию о ресурсе для размещения выполненного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255266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7">
            <a:extLst>
              <a:ext uri="{FF2B5EF4-FFF2-40B4-BE49-F238E27FC236}">
                <a16:creationId xmlns:a16="http://schemas.microsoft.com/office/drawing/2014/main" id="{8C3DEBB2-D54E-470C-86B3-631BDDF6C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268033CC-D08D-4609-83FF-2537764F4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26915" y="844868"/>
            <a:ext cx="8465085" cy="5167312"/>
          </a:xfrm>
          <a:custGeom>
            <a:avLst/>
            <a:gdLst>
              <a:gd name="connsiteX0" fmla="*/ 2612652 w 8465085"/>
              <a:gd name="connsiteY0" fmla="*/ 0 h 5167312"/>
              <a:gd name="connsiteX1" fmla="*/ 7243482 w 8465085"/>
              <a:gd name="connsiteY1" fmla="*/ 0 h 5167312"/>
              <a:gd name="connsiteX2" fmla="*/ 8465085 w 8465085"/>
              <a:gd name="connsiteY2" fmla="*/ 0 h 5167312"/>
              <a:gd name="connsiteX3" fmla="*/ 8465085 w 8465085"/>
              <a:gd name="connsiteY3" fmla="*/ 5167312 h 5167312"/>
              <a:gd name="connsiteX4" fmla="*/ 7243482 w 8465085"/>
              <a:gd name="connsiteY4" fmla="*/ 5167312 h 5167312"/>
              <a:gd name="connsiteX5" fmla="*/ 221324 w 8465085"/>
              <a:gd name="connsiteY5" fmla="*/ 5167312 h 5167312"/>
              <a:gd name="connsiteX6" fmla="*/ 2615203 w 8465085"/>
              <a:gd name="connsiteY6" fmla="*/ 952 h 5167312"/>
              <a:gd name="connsiteX7" fmla="*/ 2612652 w 8465085"/>
              <a:gd name="connsiteY7" fmla="*/ 952 h 5167312"/>
              <a:gd name="connsiteX8" fmla="*/ 0 w 8465085"/>
              <a:gd name="connsiteY8" fmla="*/ 0 h 5167312"/>
              <a:gd name="connsiteX9" fmla="*/ 2274554 w 8465085"/>
              <a:gd name="connsiteY9" fmla="*/ 0 h 5167312"/>
              <a:gd name="connsiteX10" fmla="*/ 2274554 w 8465085"/>
              <a:gd name="connsiteY10" fmla="*/ 952 h 5167312"/>
              <a:gd name="connsiteX11" fmla="*/ 0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2612652" y="0"/>
                </a:moveTo>
                <a:lnTo>
                  <a:pt x="7243482" y="0"/>
                </a:lnTo>
                <a:lnTo>
                  <a:pt x="8465085" y="0"/>
                </a:lnTo>
                <a:lnTo>
                  <a:pt x="8465085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2612652" y="952"/>
                </a:lnTo>
                <a:close/>
                <a:moveTo>
                  <a:pt x="0" y="0"/>
                </a:moveTo>
                <a:lnTo>
                  <a:pt x="2274554" y="0"/>
                </a:lnTo>
                <a:lnTo>
                  <a:pt x="2274554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BADA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2F6F0-4486-44BB-A364-8E0477852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8" y="1602463"/>
            <a:ext cx="4459458" cy="3173819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Как провести тестирование (опрос) в режиме онлайн?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DC2234-4C40-4574-A426-CDEC16C0C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990" y="1429548"/>
            <a:ext cx="6406062" cy="458263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dirty="0"/>
              <a:t>     </a:t>
            </a:r>
            <a:r>
              <a:rPr lang="ru-RU" sz="2400" dirty="0"/>
              <a:t>Во время лекции или семинара в режиме онлайн Вы можете использовать сервисы и инструменты, позволяющие организовать опрос студентов.</a:t>
            </a:r>
          </a:p>
          <a:p>
            <a:pPr marL="0" indent="0" algn="just">
              <a:buNone/>
            </a:pPr>
            <a:r>
              <a:rPr lang="ru-RU" sz="2400" dirty="0"/>
              <a:t>     Мы привели несколько примеров таких инструментов, указав ссылки на их сайты или инструкции по работе с ними: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err="1"/>
              <a:t>Google</a:t>
            </a:r>
            <a:r>
              <a:rPr lang="ru-RU" sz="2400" dirty="0"/>
              <a:t> </a:t>
            </a:r>
            <a:r>
              <a:rPr lang="ru-RU" sz="2400" dirty="0" err="1"/>
              <a:t>Forms</a:t>
            </a:r>
            <a:r>
              <a:rPr lang="ru-RU" sz="2400" dirty="0"/>
              <a:t> - инструмент, позволяющий создать тест и задать количество баллов за задание и правильные ответы;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85418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C3DEBB2-D54E-470C-86B3-631BDDF6C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68033CC-D08D-4609-83FF-2537764F4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26915" y="844868"/>
            <a:ext cx="8465085" cy="5167312"/>
          </a:xfrm>
          <a:custGeom>
            <a:avLst/>
            <a:gdLst>
              <a:gd name="connsiteX0" fmla="*/ 2612652 w 8465085"/>
              <a:gd name="connsiteY0" fmla="*/ 0 h 5167312"/>
              <a:gd name="connsiteX1" fmla="*/ 7243482 w 8465085"/>
              <a:gd name="connsiteY1" fmla="*/ 0 h 5167312"/>
              <a:gd name="connsiteX2" fmla="*/ 8465085 w 8465085"/>
              <a:gd name="connsiteY2" fmla="*/ 0 h 5167312"/>
              <a:gd name="connsiteX3" fmla="*/ 8465085 w 8465085"/>
              <a:gd name="connsiteY3" fmla="*/ 5167312 h 5167312"/>
              <a:gd name="connsiteX4" fmla="*/ 7243482 w 8465085"/>
              <a:gd name="connsiteY4" fmla="*/ 5167312 h 5167312"/>
              <a:gd name="connsiteX5" fmla="*/ 221324 w 8465085"/>
              <a:gd name="connsiteY5" fmla="*/ 5167312 h 5167312"/>
              <a:gd name="connsiteX6" fmla="*/ 2615203 w 8465085"/>
              <a:gd name="connsiteY6" fmla="*/ 952 h 5167312"/>
              <a:gd name="connsiteX7" fmla="*/ 2612652 w 8465085"/>
              <a:gd name="connsiteY7" fmla="*/ 952 h 5167312"/>
              <a:gd name="connsiteX8" fmla="*/ 0 w 8465085"/>
              <a:gd name="connsiteY8" fmla="*/ 0 h 5167312"/>
              <a:gd name="connsiteX9" fmla="*/ 2274554 w 8465085"/>
              <a:gd name="connsiteY9" fmla="*/ 0 h 5167312"/>
              <a:gd name="connsiteX10" fmla="*/ 2274554 w 8465085"/>
              <a:gd name="connsiteY10" fmla="*/ 952 h 5167312"/>
              <a:gd name="connsiteX11" fmla="*/ 0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2612652" y="0"/>
                </a:moveTo>
                <a:lnTo>
                  <a:pt x="7243482" y="0"/>
                </a:lnTo>
                <a:lnTo>
                  <a:pt x="8465085" y="0"/>
                </a:lnTo>
                <a:lnTo>
                  <a:pt x="8465085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2612652" y="952"/>
                </a:lnTo>
                <a:close/>
                <a:moveTo>
                  <a:pt x="0" y="0"/>
                </a:moveTo>
                <a:lnTo>
                  <a:pt x="2274554" y="0"/>
                </a:lnTo>
                <a:lnTo>
                  <a:pt x="2274554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BADA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E3BE1-11D5-4C27-BE3F-023164A6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29" y="1644667"/>
            <a:ext cx="4256511" cy="3173819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Как провести тестирование (опрос) в режиме онлайн?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70C7C2-D8F4-4C0C-AECF-C1D7128F7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565" y="1137208"/>
            <a:ext cx="6255433" cy="4582632"/>
          </a:xfrm>
        </p:spPr>
        <p:txBody>
          <a:bodyPr anchor="ctr">
            <a:noAutofit/>
          </a:bodyPr>
          <a:lstStyle/>
          <a:p>
            <a:r>
              <a:rPr lang="ru-RU" sz="2400" dirty="0"/>
              <a:t> </a:t>
            </a:r>
            <a:r>
              <a:rPr lang="ru-RU" sz="2400" dirty="0" err="1"/>
              <a:t>Mentimeter</a:t>
            </a:r>
            <a:r>
              <a:rPr lang="ru-RU" sz="2400" dirty="0"/>
              <a:t> – инструмент для голосования, обеспечивающий мгновенную обратную связь от аудитории;</a:t>
            </a:r>
          </a:p>
          <a:p>
            <a:r>
              <a:rPr lang="ru-RU" sz="2400" dirty="0" err="1"/>
              <a:t>Quizizz</a:t>
            </a:r>
            <a:r>
              <a:rPr lang="ru-RU" sz="2400" dirty="0"/>
              <a:t> - инструмент для создания викторин;</a:t>
            </a:r>
          </a:p>
          <a:p>
            <a:r>
              <a:rPr lang="ru-RU" sz="2400" dirty="0"/>
              <a:t> </a:t>
            </a:r>
            <a:r>
              <a:rPr lang="ru-RU" sz="2400" dirty="0" err="1"/>
              <a:t>Polleverywhere</a:t>
            </a:r>
            <a:r>
              <a:rPr lang="ru-RU" sz="2400" dirty="0"/>
              <a:t> - инструмент для оценивания студентов, который можно использовать во время дистанционного семинара;</a:t>
            </a:r>
          </a:p>
          <a:p>
            <a:r>
              <a:rPr lang="ru-RU" sz="2400" dirty="0" err="1"/>
              <a:t>Socrative</a:t>
            </a:r>
            <a:r>
              <a:rPr lang="ru-RU" sz="2400" dirty="0"/>
              <a:t> – инструмент, позволяющий опрашивать участников в режиме реального времени;</a:t>
            </a:r>
          </a:p>
          <a:p>
            <a:r>
              <a:rPr lang="ru-RU" sz="2400" dirty="0"/>
              <a:t> </a:t>
            </a:r>
            <a:r>
              <a:rPr lang="ru-RU" sz="2400" dirty="0" err="1"/>
              <a:t>Kahoot</a:t>
            </a:r>
            <a:r>
              <a:rPr lang="ru-RU" sz="2400" dirty="0"/>
              <a:t>! – инструмент, позволяющий создавать тест, опрос, учебную игру или устроить марафон знаний.</a:t>
            </a:r>
          </a:p>
        </p:txBody>
      </p:sp>
    </p:spTree>
    <p:extLst>
      <p:ext uri="{BB962C8B-B14F-4D97-AF65-F5344CB8AC3E}">
        <p14:creationId xmlns:p14="http://schemas.microsoft.com/office/powerpoint/2010/main" val="3960135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B2886-A843-4168-AE60-0B8EDCFB7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765242" cy="479540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FFFF"/>
                </a:solidFill>
              </a:rPr>
              <a:t>Как отправить материалы к занятию студентам?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424101E7-1DC6-48D8-B4B0-5CE838FD9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162548"/>
              </p:ext>
            </p:extLst>
          </p:nvPr>
        </p:nvGraphicFramePr>
        <p:xfrm>
          <a:off x="5194299" y="470924"/>
          <a:ext cx="6819509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8180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242B9-9E0B-49DA-BC7A-2711DEE80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7" y="2053641"/>
            <a:ext cx="4572000" cy="2760098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Инструменты для организации самостоятельной и совместной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CEA50A-C77D-4238-B091-69A7E3A8D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47" y="801866"/>
            <a:ext cx="6530449" cy="523063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    При дистанционном обучении у вас нет возможности общаться со студентами лично. Чтобы обеспечить возможность оперативной коммуникации, можно использовать видеоконференции, электронную почту, инструменты платформы </a:t>
            </a:r>
            <a:r>
              <a:rPr lang="ru-RU" sz="3200" dirty="0" err="1">
                <a:solidFill>
                  <a:srgbClr val="000000"/>
                </a:solidFill>
              </a:rPr>
              <a:t>Google</a:t>
            </a:r>
            <a:r>
              <a:rPr lang="ru-RU" sz="3200" dirty="0">
                <a:solidFill>
                  <a:srgbClr val="000000"/>
                </a:solidFill>
              </a:rPr>
              <a:t> и др.   Предлагаем несколько инструментов, которые позволят организовать самостоятельную работу студентов эффективно даже в режиме онлайн. </a:t>
            </a:r>
          </a:p>
        </p:txBody>
      </p:sp>
    </p:spTree>
    <p:extLst>
      <p:ext uri="{BB962C8B-B14F-4D97-AF65-F5344CB8AC3E}">
        <p14:creationId xmlns:p14="http://schemas.microsoft.com/office/powerpoint/2010/main" val="1287066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509B2-46B8-49CF-9AF1-E638A58B3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rgbClr val="FFFFFF"/>
                </a:solidFill>
              </a:rPr>
              <a:t>Coggle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70F46B-98AA-43A6-AFDC-FAA307C7F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2599191"/>
            <a:ext cx="11644141" cy="394228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      Онлайн-приложение, поддерживающие совместную работу над проектами. В этой программе вы можете разрабатывать удобные красивые ментальные карты. 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      Интерфейс программы прост, но в тоже время имеет множество функций, которые делают процесс создания интеллект карты невероятно простым. Программа поддерживает использование изображений, индивидуальные цветовые схемы и возможность просмотра истории документа. Хранение истории изменений позволяет вам вернуться к ранним версиям созданной карты, если в текущей версии вы зашли в тупик. </a:t>
            </a:r>
            <a:r>
              <a:rPr lang="ru-RU" sz="3200" dirty="0" err="1">
                <a:solidFill>
                  <a:srgbClr val="000000"/>
                </a:solidFill>
              </a:rPr>
              <a:t>Mind-map</a:t>
            </a:r>
            <a:r>
              <a:rPr lang="ru-RU" sz="3200" dirty="0">
                <a:solidFill>
                  <a:srgbClr val="000000"/>
                </a:solidFill>
              </a:rPr>
              <a:t>, созданные в программе </a:t>
            </a:r>
            <a:r>
              <a:rPr lang="ru-RU" sz="3200" dirty="0" err="1">
                <a:solidFill>
                  <a:srgbClr val="000000"/>
                </a:solidFill>
              </a:rPr>
              <a:t>Coggle</a:t>
            </a:r>
            <a:r>
              <a:rPr lang="ru-RU" sz="3200" dirty="0">
                <a:solidFill>
                  <a:srgbClr val="000000"/>
                </a:solidFill>
              </a:rPr>
              <a:t>, могут экспортироваться в формате PNG или PDF. </a:t>
            </a:r>
            <a:r>
              <a:rPr lang="en-US" sz="3200" dirty="0">
                <a:solidFill>
                  <a:srgbClr val="000000"/>
                </a:solidFill>
                <a:hlinkClick r:id="rId3"/>
              </a:rPr>
              <a:t>https://www.youtube.com/watch?v=8bmaJY83EaA&amp;feature=youtu.be</a:t>
            </a:r>
            <a:endParaRPr lang="ru-RU" sz="32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90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5921D-2187-404B-B42D-1939FA70C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rgbClr val="FFFFFF"/>
                </a:solidFill>
              </a:rPr>
              <a:t>BubblUs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116BBA-CF61-4543-A439-43172D778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099" y="813683"/>
            <a:ext cx="5781822" cy="5230634"/>
          </a:xfrm>
        </p:spPr>
        <p:txBody>
          <a:bodyPr anchor="ctr">
            <a:normAutofit/>
          </a:bodyPr>
          <a:lstStyle/>
          <a:p>
            <a:pPr algn="just"/>
            <a:r>
              <a:rPr lang="ru-RU" sz="3200" dirty="0">
                <a:solidFill>
                  <a:srgbClr val="000000"/>
                </a:solidFill>
              </a:rPr>
              <a:t>       Приложение позволяет составить простые </a:t>
            </a:r>
            <a:r>
              <a:rPr lang="ru-RU" sz="3200" dirty="0" err="1">
                <a:solidFill>
                  <a:srgbClr val="000000"/>
                </a:solidFill>
              </a:rPr>
              <a:t>mind-map</a:t>
            </a:r>
            <a:r>
              <a:rPr lang="ru-RU" sz="3200" dirty="0">
                <a:solidFill>
                  <a:srgbClr val="000000"/>
                </a:solidFill>
              </a:rPr>
              <a:t> и экспортировать их в формате изображений. Программа работает на </a:t>
            </a:r>
            <a:r>
              <a:rPr lang="ru-RU" sz="3200" dirty="0" err="1">
                <a:solidFill>
                  <a:srgbClr val="000000"/>
                </a:solidFill>
              </a:rPr>
              <a:t>flash</a:t>
            </a:r>
            <a:r>
              <a:rPr lang="ru-RU" sz="3200" dirty="0">
                <a:solidFill>
                  <a:srgbClr val="000000"/>
                </a:solidFill>
              </a:rPr>
              <a:t>, но не работает на смартфонах.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hlinkClick r:id="rId3"/>
              </a:rPr>
              <a:t>https://www.youtube.com/watch?v=VMDLYqgshJc&amp;feature=youtu.be</a:t>
            </a:r>
            <a:endParaRPr lang="ru-RU" sz="3200" dirty="0">
              <a:solidFill>
                <a:srgbClr val="000000"/>
              </a:solidFill>
            </a:endParaRPr>
          </a:p>
          <a:p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608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47FF1-758B-4DB2-834A-91EB11243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rgbClr val="FFFFFF"/>
                </a:solidFill>
              </a:rPr>
              <a:t>Rizzoma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D8B890-7918-4B95-896A-9958DF3F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151" y="450166"/>
            <a:ext cx="6800849" cy="6231987"/>
          </a:xfrm>
        </p:spPr>
        <p:txBody>
          <a:bodyPr anchor="ctr">
            <a:normAutofit/>
          </a:bodyPr>
          <a:lstStyle/>
          <a:p>
            <a:pPr algn="just"/>
            <a:r>
              <a:rPr lang="ru-RU" sz="3200" dirty="0">
                <a:solidFill>
                  <a:srgbClr val="000000"/>
                </a:solidFill>
              </a:rPr>
              <a:t>       Веб-платформа для совместной работы, решения проблем и общения.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</a:t>
            </a:r>
            <a:r>
              <a:rPr lang="ru-RU" sz="3200" dirty="0" err="1">
                <a:solidFill>
                  <a:srgbClr val="000000"/>
                </a:solidFill>
              </a:rPr>
              <a:t>Rizzoma</a:t>
            </a:r>
            <a:r>
              <a:rPr lang="ru-RU" sz="3200" dirty="0">
                <a:solidFill>
                  <a:srgbClr val="000000"/>
                </a:solidFill>
              </a:rPr>
              <a:t> сочетает в своей оболочке одновременно несколько средств: мессенджер, почту, менеджер задач, текстовый редактор, вики, хранилище файлов и папок. Более того, он позволяет применять </a:t>
            </a:r>
            <a:r>
              <a:rPr lang="ru-RU" sz="3200" dirty="0" err="1">
                <a:solidFill>
                  <a:srgbClr val="000000"/>
                </a:solidFill>
              </a:rPr>
              <a:t>LaTeX</a:t>
            </a:r>
            <a:r>
              <a:rPr lang="ru-RU" sz="3200" dirty="0">
                <a:solidFill>
                  <a:srgbClr val="000000"/>
                </a:solidFill>
              </a:rPr>
              <a:t>-формулы, создавать диаграммы связей. 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hlinkClick r:id="rId3"/>
              </a:rPr>
              <a:t>https://www.youtube.com/watch?v=oF0DghtWCi8&amp;feature=youtu.be</a:t>
            </a:r>
            <a:endParaRPr lang="ru-RU" sz="3500" dirty="0">
              <a:solidFill>
                <a:srgbClr val="000000"/>
              </a:solidFill>
            </a:endParaRPr>
          </a:p>
          <a:p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35FC7F-36ED-4E65-B44C-DFE408480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67" y="1701949"/>
            <a:ext cx="4283613" cy="276009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Общие советы преподавателям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B8E34B-8760-4C5F-9CAE-08FDA589C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535" y="126616"/>
            <a:ext cx="6457071" cy="66258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rgbClr val="000000"/>
                </a:solidFill>
              </a:rPr>
              <a:t>✓</a:t>
            </a:r>
            <a:r>
              <a:rPr lang="ru-RU" dirty="0">
                <a:solidFill>
                  <a:srgbClr val="000000"/>
                </a:solidFill>
              </a:rPr>
              <a:t>Проводите занятия в формате видеоконференций, чтобы не терять контакта со студентами. 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✓Продумайте, какие дополнительные сервисы (интерактивные опросы, </a:t>
            </a:r>
            <a:r>
              <a:rPr lang="ru-RU" dirty="0" err="1">
                <a:solidFill>
                  <a:srgbClr val="000000"/>
                </a:solidFill>
              </a:rPr>
              <a:t>гугл</a:t>
            </a:r>
            <a:r>
              <a:rPr lang="ru-RU" dirty="0">
                <a:solidFill>
                  <a:srgbClr val="000000"/>
                </a:solidFill>
              </a:rPr>
              <a:t>-документы и др.) и каналы связи (e-</a:t>
            </a:r>
            <a:r>
              <a:rPr lang="ru-RU" dirty="0" err="1">
                <a:solidFill>
                  <a:srgbClr val="000000"/>
                </a:solidFill>
              </a:rPr>
              <a:t>mail</a:t>
            </a:r>
            <a:r>
              <a:rPr lang="ru-RU" dirty="0">
                <a:solidFill>
                  <a:srgbClr val="000000"/>
                </a:solidFill>
              </a:rPr>
              <a:t>, мессенджер, форум на ИОП, сообщество </a:t>
            </a:r>
            <a:r>
              <a:rPr lang="ru-RU" dirty="0" err="1">
                <a:solidFill>
                  <a:srgbClr val="000000"/>
                </a:solidFill>
              </a:rPr>
              <a:t>ВКонтакте</a:t>
            </a:r>
            <a:r>
              <a:rPr lang="ru-RU" dirty="0">
                <a:solidFill>
                  <a:srgbClr val="000000"/>
                </a:solidFill>
              </a:rPr>
              <a:t> и др.) Вы будете использовать для взаимодействия со студентами. 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✓Быть всегда на связи со студентами (определите один основной канал связи и установите время, в течение которого Вы будете отвечать на вопросы студентов – так Вы сохраните свое время). </a:t>
            </a:r>
          </a:p>
        </p:txBody>
      </p:sp>
    </p:spTree>
    <p:extLst>
      <p:ext uri="{BB962C8B-B14F-4D97-AF65-F5344CB8AC3E}">
        <p14:creationId xmlns:p14="http://schemas.microsoft.com/office/powerpoint/2010/main" val="3101155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3F74A-0D0D-46C0-9F37-85D8A1D7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FFFF"/>
                </a:solidFill>
              </a:rPr>
              <a:t>Mindmeister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A6AC69-2236-4FB3-BD38-C991F6793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1490" y="341828"/>
            <a:ext cx="6640116" cy="6576646"/>
          </a:xfrm>
        </p:spPr>
        <p:txBody>
          <a:bodyPr anchor="ctr">
            <a:normAutofit fontScale="85000" lnSpcReduction="10000"/>
          </a:bodyPr>
          <a:lstStyle/>
          <a:p>
            <a:r>
              <a:rPr lang="ru-RU" sz="3200" dirty="0">
                <a:solidFill>
                  <a:srgbClr val="000000"/>
                </a:solidFill>
              </a:rPr>
              <a:t>      Онлайн-инструмент для </a:t>
            </a:r>
            <a:r>
              <a:rPr lang="ru-RU" sz="3200" dirty="0" err="1">
                <a:solidFill>
                  <a:srgbClr val="000000"/>
                </a:solidFill>
              </a:rPr>
              <a:t>майндмэппинга</a:t>
            </a:r>
            <a:r>
              <a:rPr lang="ru-RU" sz="3200" dirty="0">
                <a:solidFill>
                  <a:srgbClr val="000000"/>
                </a:solidFill>
              </a:rPr>
              <a:t>, который позволяет захватывать, разрабатывать и делиться идеями визуально. Позволяет Вам делиться ментальными картами с любым количеством коллег и сотрудничать с ними в реальном времени. Не важно, находитесь ли вы на личной встрече или в тысяче километров друг от друга, каждый из вас мгновенно увидит изменения, сделанные в ментальной карте. Члены команды могут быстро комментировать темы, голосовать за идеи или обсуждать изменения во встроенном чате Презентаций. Вы можете за пару секунд превращать ментальные карты в красивые, динамичные слайд-шоу.  </a:t>
            </a:r>
            <a:r>
              <a:rPr lang="en-US" sz="3200" dirty="0">
                <a:solidFill>
                  <a:srgbClr val="000000"/>
                </a:solidFill>
                <a:hlinkClick r:id="rId3"/>
              </a:rPr>
              <a:t>https://www.youtube.com/watch?v=eS_Tt7FN_i4&amp;feature=youtu.be</a:t>
            </a:r>
            <a:endParaRPr lang="ru-RU" sz="32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713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B8E87-8D30-4C4A-B87B-4795E1E4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Trello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B6326B-5FF4-460C-B005-EE56899DE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820880"/>
            <a:ext cx="5654887" cy="4889350"/>
          </a:xfrm>
        </p:spPr>
        <p:txBody>
          <a:bodyPr anchor="t">
            <a:normAutofit lnSpcReduction="10000"/>
          </a:bodyPr>
          <a:lstStyle/>
          <a:p>
            <a:pPr algn="just"/>
            <a:r>
              <a:rPr lang="ru-RU" sz="3200" dirty="0"/>
              <a:t>      Инструмент организации и управления совместной деятельностью, который позволяет многим людям просматривать, добавлять, редактировать и отслеживать несколько задач, которые составляют проект.</a:t>
            </a:r>
          </a:p>
          <a:p>
            <a:pPr marL="0" indent="0" algn="just">
              <a:buNone/>
            </a:pPr>
            <a:r>
              <a:rPr lang="en-US" sz="3200" dirty="0">
                <a:hlinkClick r:id="rId2"/>
              </a:rPr>
              <a:t>https://www.youtube.com/watch?v=Liknsb0YxZE&amp;feature=youtu.be</a:t>
            </a:r>
            <a:endParaRPr lang="ru-RU" sz="3200" dirty="0"/>
          </a:p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89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C8CF9C-24AE-4051-A0C0-B85F2D79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100" y="1181015"/>
            <a:ext cx="3868521" cy="406462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FFFF"/>
                </a:solidFill>
              </a:rPr>
              <a:t>Инструменты для проверки знаний, тестирования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09E3A8-2E7E-4D1E-A64C-798A49833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820879"/>
            <a:ext cx="5935070" cy="543787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Google Classroom</a:t>
            </a:r>
            <a:r>
              <a:rPr lang="ru-RU" sz="4000" b="1" dirty="0"/>
              <a:t> </a:t>
            </a:r>
          </a:p>
          <a:p>
            <a:r>
              <a:rPr lang="ru-RU" sz="3600" dirty="0"/>
              <a:t>Виртуальный класс с возможностью выкладывать и собирать работы. Можно настроить расчет оценок, собирать письменные работы, давать тесты в </a:t>
            </a:r>
            <a:r>
              <a:rPr lang="ru-RU" sz="3600" dirty="0" err="1"/>
              <a:t>Google</a:t>
            </a:r>
            <a:r>
              <a:rPr lang="ru-RU" sz="3600" dirty="0"/>
              <a:t> Формах, публиковать материалы.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http://pirsocenter.ru/kopilka</a:t>
            </a:r>
            <a:endParaRPr lang="ru-RU" sz="3600" dirty="0"/>
          </a:p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40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38931-FD47-4323-8ED8-526762DEC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Google Forms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636BA-E0B5-4E3F-A22B-E29F0CE92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903" y="1112969"/>
            <a:ext cx="5654887" cy="4889350"/>
          </a:xfrm>
        </p:spPr>
        <p:txBody>
          <a:bodyPr anchor="t">
            <a:normAutofit/>
          </a:bodyPr>
          <a:lstStyle/>
          <a:p>
            <a:r>
              <a:rPr lang="ru-RU" sz="3600" dirty="0"/>
              <a:t>Инструмент для создания тестов с возможностью задать количество баллов за задание и правильные ответы.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http://pirsocenter.ru/kopilka</a:t>
            </a:r>
            <a:endParaRPr lang="ru-RU" sz="3600" dirty="0"/>
          </a:p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88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DEFAAA-DF72-4613-9808-AC3DFDCA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Microsoft Forms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EFC1E9-64CD-491C-BAA3-6385B21CF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820880"/>
            <a:ext cx="6258626" cy="4889350"/>
          </a:xfrm>
        </p:spPr>
        <p:txBody>
          <a:bodyPr anchor="t">
            <a:normAutofit lnSpcReduction="10000"/>
          </a:bodyPr>
          <a:lstStyle/>
          <a:p>
            <a:r>
              <a:rPr lang="ru-RU" sz="3600" dirty="0"/>
              <a:t>Инструмент, позволяющий создавать опросы и тесты, а также просматривать результаты по мере их поступления.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https://support.office.com/ru-ru/article/</a:t>
            </a:r>
            <a:r>
              <a:rPr lang="ru-RU" sz="3600" dirty="0">
                <a:hlinkClick r:id="rId2"/>
              </a:rPr>
              <a:t>Создание-формы-с-помощью-</a:t>
            </a:r>
            <a:r>
              <a:rPr lang="en-US" sz="3600" dirty="0">
                <a:hlinkClick r:id="rId2"/>
              </a:rPr>
              <a:t>microsoft-forms-4ffb64cc-7d5d-402f-b82e-b1d49418fd9d</a:t>
            </a:r>
            <a:endParaRPr lang="ru-RU" sz="3600" dirty="0"/>
          </a:p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30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353DB3-0D2A-4AC7-83D7-7FE726943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Quizizz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A042B0-6313-44D5-B61E-693063BF1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210" y="820879"/>
            <a:ext cx="5886501" cy="5437875"/>
          </a:xfrm>
        </p:spPr>
        <p:txBody>
          <a:bodyPr anchor="t">
            <a:normAutofit fontScale="92500" lnSpcReduction="10000"/>
          </a:bodyPr>
          <a:lstStyle/>
          <a:p>
            <a:r>
              <a:rPr lang="ru-RU" sz="3900" dirty="0"/>
              <a:t>Сервис для создания викторин: преподаватель создает викторину на своем компьютере, а студенты принимают участие в ней с помощью своих мобильных устройств.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https://www.youtube.com/watch?v=-FFoM0-lcss&amp;feature=youtu.be</a:t>
            </a:r>
            <a:endParaRPr lang="ru-RU" sz="3600" dirty="0"/>
          </a:p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40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F13CB-215F-46A5-88B1-BC5331B0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Mentimeter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2D04C7-7D4D-4DBC-B5CC-506649BE6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591009"/>
            <a:ext cx="6258626" cy="5922334"/>
          </a:xfrm>
        </p:spPr>
        <p:txBody>
          <a:bodyPr anchor="t">
            <a:normAutofit/>
          </a:bodyPr>
          <a:lstStyle/>
          <a:p>
            <a:r>
              <a:rPr lang="ru-RU" sz="3600" dirty="0"/>
              <a:t>Сервис, который помогает делать лекцию, воркшоп или совещание интерактивными с помощью мгновенных опросов. Доступны различные типы вопросов. Есть возможность демонстрации результатов.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https://www.youtube.com/watch?v=6ftV1whidgk&amp;feature=youtu.be</a:t>
            </a:r>
            <a:endParaRPr lang="ru-RU" dirty="0"/>
          </a:p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920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6EF52A-7500-4E59-8CF0-1375D1AE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Kahoot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4F8EFC-0385-4C31-9178-7F7D27001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6643" y="323557"/>
            <a:ext cx="6422759" cy="6372665"/>
          </a:xfrm>
        </p:spPr>
        <p:txBody>
          <a:bodyPr anchor="t">
            <a:normAutofit lnSpcReduction="10000"/>
          </a:bodyPr>
          <a:lstStyle/>
          <a:p>
            <a:r>
              <a:rPr lang="ru-RU" sz="3600" dirty="0"/>
              <a:t>Сервис, позволяющий создавать интерактивный контент для вовлечения обучающихся, использовать его как в классе, так и для самостоятельной работы слушателей. Есть 4 варианта </a:t>
            </a:r>
            <a:r>
              <a:rPr lang="ru-RU" sz="3600" dirty="0" err="1"/>
              <a:t>интерактивностей</a:t>
            </a:r>
            <a:r>
              <a:rPr lang="ru-RU" sz="3600" dirty="0"/>
              <a:t> для учебных заведений: викторина, игра с перемешанными ответами, обсуждение, опрос. Есть статистика ответов.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https://kahoot.com/schools-u/</a:t>
            </a:r>
            <a:endParaRPr lang="ru-RU" sz="3600" dirty="0"/>
          </a:p>
          <a:p>
            <a:endParaRPr lang="ru-RU" sz="26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76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C5597-C9EF-4B01-9708-C56FF5344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Poll Everywhere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ADB312-50C7-4458-98A0-33C3C00EA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692726" cy="4889350"/>
          </a:xfrm>
        </p:spPr>
        <p:txBody>
          <a:bodyPr anchor="t">
            <a:normAutofit/>
          </a:bodyPr>
          <a:lstStyle/>
          <a:p>
            <a:r>
              <a:rPr lang="ru-RU" sz="3600" dirty="0"/>
              <a:t>Сервис, позволяющий организовать живой опрос для виртуальных встреч, событий, классов и конференций.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https://www.youtube.com/watch?v=Xd-L6c2d9jo&amp;feature=youtu.be</a:t>
            </a:r>
            <a:endParaRPr lang="ru-RU" sz="3600" dirty="0"/>
          </a:p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794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6979C-01FA-4413-ABA9-3CF672E7C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12969"/>
            <a:ext cx="4153578" cy="416601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LearningApps.org 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DE36F1-A66D-434A-A5E4-94F0C0962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060" y="295422"/>
            <a:ext cx="6763546" cy="6330461"/>
          </a:xfrm>
        </p:spPr>
        <p:txBody>
          <a:bodyPr anchor="t">
            <a:normAutofit lnSpcReduction="10000"/>
          </a:bodyPr>
          <a:lstStyle/>
          <a:p>
            <a:r>
              <a:rPr lang="ru-RU" sz="3200" dirty="0"/>
              <a:t>Данное приложение, которое может использоваться для поддержки образовательного процесса. Отличается простотой сервиса в освоении, большим количеством уже разработанных другими пользователями заданий, а главное возможностью создания различных типов заданий с помощью одного сервиса. Сервис позволяет создавать приложения (упражнения) с помощью различных шаблонов</a:t>
            </a:r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https://www.youtube.com/watch?v=VMfLDCnzJr0&amp;feature=youtu.be</a:t>
            </a:r>
            <a:endParaRPr lang="ru-RU" sz="3200" dirty="0"/>
          </a:p>
          <a:p>
            <a:endParaRPr lang="ru-RU" sz="24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2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248A0-AEA5-4648-AAE0-4CFA9112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Общие советы преподавателям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ECEDFE-7945-48B5-B6B5-81BEFF88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2402257"/>
            <a:ext cx="11287455" cy="4076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solidFill>
                  <a:srgbClr val="000000"/>
                </a:solidFill>
              </a:rPr>
              <a:t>✓Предоставьте возможность студентам получать онлайн-консультации с помощью MS </a:t>
            </a:r>
            <a:r>
              <a:rPr lang="ru-RU" sz="4000" dirty="0" err="1">
                <a:solidFill>
                  <a:srgbClr val="000000"/>
                </a:solidFill>
              </a:rPr>
              <a:t>Teams</a:t>
            </a:r>
            <a:r>
              <a:rPr lang="ru-RU" sz="4000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0000"/>
                </a:solidFill>
              </a:rPr>
              <a:t>✓Определите время для своих онлайн-консультаций. 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0000"/>
                </a:solidFill>
              </a:rPr>
              <a:t>✓При помощи каналов связи сообщайте студентам задания и устанавливайте дедлайны. </a:t>
            </a:r>
          </a:p>
          <a:p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95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EAD9965-FB04-4A64-B8F2-A91E5F2EC2E0}"/>
              </a:ext>
            </a:extLst>
          </p:cNvPr>
          <p:cNvSpPr/>
          <p:nvPr/>
        </p:nvSpPr>
        <p:spPr>
          <a:xfrm>
            <a:off x="3430680" y="0"/>
            <a:ext cx="45714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Полезные ссылки: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1260DF0-AC0F-4A67-AE08-9CDF3B761646}"/>
              </a:ext>
            </a:extLst>
          </p:cNvPr>
          <p:cNvSpPr/>
          <p:nvPr/>
        </p:nvSpPr>
        <p:spPr>
          <a:xfrm>
            <a:off x="403274" y="646167"/>
            <a:ext cx="11788726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1. </a:t>
            </a:r>
            <a:r>
              <a:rPr lang="ru-RU" sz="2400" dirty="0" err="1">
                <a:solidFill>
                  <a:srgbClr val="000000"/>
                </a:solidFill>
              </a:rPr>
              <a:t>Adobe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Connect</a:t>
            </a:r>
            <a:r>
              <a:rPr lang="ru-RU" sz="2400" dirty="0">
                <a:solidFill>
                  <a:srgbClr val="000000"/>
                </a:solidFill>
              </a:rPr>
              <a:t>. Создание семинаров и управление ими.</a:t>
            </a:r>
          </a:p>
          <a:p>
            <a:r>
              <a:rPr lang="ru-RU" sz="2400" dirty="0">
                <a:solidFill>
                  <a:srgbClr val="000000"/>
                </a:solidFill>
                <a:hlinkClick r:id="rId2"/>
              </a:rPr>
              <a:t>https://helpx.adobe.com/ru/adobe-connect/using/creating-seminars.html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2. Конференции и чат </a:t>
            </a:r>
            <a:r>
              <a:rPr lang="ru-RU" sz="2400" dirty="0" err="1">
                <a:solidFill>
                  <a:srgbClr val="000000"/>
                </a:solidFill>
              </a:rPr>
              <a:t>Zoom</a:t>
            </a:r>
            <a:r>
              <a:rPr lang="ru-RU" sz="2400" dirty="0">
                <a:solidFill>
                  <a:srgbClr val="000000"/>
                </a:solidFill>
              </a:rPr>
              <a:t>. </a:t>
            </a:r>
            <a:r>
              <a:rPr lang="ru-RU" sz="2400" dirty="0">
                <a:solidFill>
                  <a:srgbClr val="000000"/>
                </a:solidFill>
                <a:hlinkClick r:id="rId3"/>
              </a:rPr>
              <a:t>https://zoom.us/ru-ru/meetings.html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3. Вебинары </a:t>
            </a:r>
            <a:r>
              <a:rPr lang="ru-RU" sz="2400" dirty="0" err="1">
                <a:solidFill>
                  <a:srgbClr val="000000"/>
                </a:solidFill>
              </a:rPr>
              <a:t>Mirapolis</a:t>
            </a:r>
            <a:r>
              <a:rPr lang="ru-RU" sz="2400" dirty="0">
                <a:solidFill>
                  <a:srgbClr val="000000"/>
                </a:solidFill>
              </a:rPr>
              <a:t>. </a:t>
            </a:r>
            <a:r>
              <a:rPr lang="ru-RU" sz="2400" dirty="0">
                <a:solidFill>
                  <a:srgbClr val="000000"/>
                </a:solidFill>
                <a:hlinkClick r:id="rId4"/>
              </a:rPr>
              <a:t>https://virtualroom.ru/webinars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4. Вебинары для обучения, презентаций и совещаний онлайн. </a:t>
            </a:r>
            <a:r>
              <a:rPr lang="ru-RU" sz="2400" dirty="0">
                <a:solidFill>
                  <a:srgbClr val="000000"/>
                </a:solidFill>
                <a:hlinkClick r:id="rId5"/>
              </a:rPr>
              <a:t>https://webinar.ru/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5. Как провести успешный вебинар. Блог </a:t>
            </a:r>
            <a:r>
              <a:rPr lang="ru-RU" sz="2400" dirty="0" err="1">
                <a:solidFill>
                  <a:srgbClr val="000000"/>
                </a:solidFill>
              </a:rPr>
              <a:t>Webinar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https</a:t>
            </a:r>
            <a:r>
              <a:rPr lang="ru-RU" sz="2400" dirty="0">
                <a:solidFill>
                  <a:srgbClr val="000000"/>
                </a:solidFill>
              </a:rPr>
              <a:t> :/ / </a:t>
            </a:r>
            <a:r>
              <a:rPr lang="ru-RU" sz="2400" dirty="0" err="1">
                <a:solidFill>
                  <a:srgbClr val="000000"/>
                </a:solidFill>
              </a:rPr>
              <a:t>webinar</a:t>
            </a:r>
            <a:r>
              <a:rPr lang="ru-RU" sz="2400" dirty="0">
                <a:solidFill>
                  <a:srgbClr val="000000"/>
                </a:solidFill>
              </a:rPr>
              <a:t> . </a:t>
            </a:r>
            <a:r>
              <a:rPr lang="ru-RU" sz="2400" dirty="0" err="1">
                <a:solidFill>
                  <a:srgbClr val="000000"/>
                </a:solidFill>
              </a:rPr>
              <a:t>ru</a:t>
            </a:r>
            <a:r>
              <a:rPr lang="ru-RU" sz="2400" dirty="0">
                <a:solidFill>
                  <a:srgbClr val="000000"/>
                </a:solidFill>
              </a:rPr>
              <a:t> / </a:t>
            </a:r>
            <a:r>
              <a:rPr lang="ru-RU" sz="2400" dirty="0" err="1">
                <a:solidFill>
                  <a:srgbClr val="000000"/>
                </a:solidFill>
              </a:rPr>
              <a:t>blog</a:t>
            </a:r>
            <a:r>
              <a:rPr lang="ru-RU" sz="2400" dirty="0">
                <a:solidFill>
                  <a:srgbClr val="000000"/>
                </a:solidFill>
              </a:rPr>
              <a:t> / </a:t>
            </a:r>
            <a:r>
              <a:rPr lang="ru-RU" sz="2400" dirty="0" err="1">
                <a:solidFill>
                  <a:srgbClr val="000000"/>
                </a:solidFill>
              </a:rPr>
              <a:t>kak</a:t>
            </a:r>
            <a:r>
              <a:rPr lang="ru-RU" sz="2400" dirty="0">
                <a:solidFill>
                  <a:srgbClr val="000000"/>
                </a:solidFill>
              </a:rPr>
              <a:t> -</a:t>
            </a:r>
          </a:p>
          <a:p>
            <a:r>
              <a:rPr lang="ru-RU" sz="2400" dirty="0" err="1">
                <a:solidFill>
                  <a:srgbClr val="000000"/>
                </a:solidFill>
              </a:rPr>
              <a:t>provest</a:t>
            </a:r>
            <a:r>
              <a:rPr lang="ru-RU" sz="2400" dirty="0">
                <a:solidFill>
                  <a:srgbClr val="000000"/>
                </a:solidFill>
              </a:rPr>
              <a:t> i - </a:t>
            </a:r>
            <a:r>
              <a:rPr lang="ru-RU" sz="2400" dirty="0" err="1">
                <a:solidFill>
                  <a:srgbClr val="000000"/>
                </a:solidFill>
              </a:rPr>
              <a:t>uspeshny</a:t>
            </a:r>
            <a:r>
              <a:rPr lang="ru-RU" sz="2400" dirty="0">
                <a:solidFill>
                  <a:srgbClr val="000000"/>
                </a:solidFill>
              </a:rPr>
              <a:t> j - </a:t>
            </a:r>
            <a:r>
              <a:rPr lang="ru-RU" sz="2400" dirty="0" err="1">
                <a:solidFill>
                  <a:srgbClr val="000000"/>
                </a:solidFill>
              </a:rPr>
              <a:t>vebinar</a:t>
            </a:r>
            <a:r>
              <a:rPr lang="ru-RU" sz="2400" dirty="0">
                <a:solidFill>
                  <a:srgbClr val="000000"/>
                </a:solidFill>
              </a:rPr>
              <a:t> /</a:t>
            </a:r>
          </a:p>
          <a:p>
            <a:r>
              <a:rPr lang="ru-RU" sz="2400" dirty="0">
                <a:solidFill>
                  <a:srgbClr val="000000"/>
                </a:solidFill>
              </a:rPr>
              <a:t>6. </a:t>
            </a:r>
            <a:r>
              <a:rPr lang="ru-RU" sz="2400" dirty="0" err="1">
                <a:solidFill>
                  <a:srgbClr val="000000"/>
                </a:solidFill>
              </a:rPr>
              <a:t>Clickmeeting</a:t>
            </a:r>
            <a:r>
              <a:rPr lang="ru-RU" sz="2400" dirty="0">
                <a:solidFill>
                  <a:srgbClr val="000000"/>
                </a:solidFill>
              </a:rPr>
              <a:t>. Сервис для организации видеоконференций: демонстрации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продуктов, учебных семинаров, онлайн-курсов, бизнес-совещаний и вебинаров. </a:t>
            </a:r>
            <a:r>
              <a:rPr lang="ru-RU" sz="2400" dirty="0">
                <a:solidFill>
                  <a:srgbClr val="000000"/>
                </a:solidFill>
                <a:hlinkClick r:id="rId6"/>
              </a:rPr>
              <a:t>https://clickmeeting.com/ru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7. </a:t>
            </a:r>
            <a:r>
              <a:rPr lang="ru-RU" sz="2400" dirty="0" err="1">
                <a:solidFill>
                  <a:srgbClr val="000000"/>
                </a:solidFill>
              </a:rPr>
              <a:t>Microsoft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Teams</a:t>
            </a:r>
            <a:r>
              <a:rPr lang="ru-RU" sz="2400" dirty="0">
                <a:solidFill>
                  <a:srgbClr val="000000"/>
                </a:solidFill>
              </a:rPr>
              <a:t>. Работайте удаленно. </a:t>
            </a:r>
            <a:r>
              <a:rPr lang="ru-RU" sz="2400" dirty="0">
                <a:solidFill>
                  <a:srgbClr val="000000"/>
                </a:solidFill>
                <a:hlinkClick r:id="rId7"/>
              </a:rPr>
              <a:t>https://products.office.com/ru-ru/microsoft-teams/group-chat-software?market=ru</a:t>
            </a:r>
            <a:br>
              <a:rPr lang="ru-RU" sz="2400" dirty="0">
                <a:solidFill>
                  <a:srgbClr val="000000"/>
                </a:solidFill>
              </a:rPr>
            </a:br>
            <a:r>
              <a:rPr lang="ru-RU" sz="2400" dirty="0">
                <a:solidFill>
                  <a:srgbClr val="000000"/>
                </a:solidFill>
              </a:rPr>
              <a:t>8. Как провести вебинар: подробный чек-лист. </a:t>
            </a:r>
            <a:r>
              <a:rPr lang="ru-RU" sz="2400" dirty="0">
                <a:solidFill>
                  <a:srgbClr val="000000"/>
                </a:solidFill>
                <a:hlinkClick r:id="rId8"/>
              </a:rPr>
              <a:t>https://blog.salecontent.ru/kak-provesti-vebinar-podrobnyj-chek-list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9. Как внедрить вебинары в образование. </a:t>
            </a:r>
            <a:r>
              <a:rPr lang="ru-RU" sz="2400" dirty="0">
                <a:solidFill>
                  <a:srgbClr val="000000"/>
                </a:solidFill>
                <a:hlinkClick r:id="rId9"/>
              </a:rPr>
              <a:t>https://webinar.ru/blog/kak-vnedrit-vebinary-v-obrazovanie/</a:t>
            </a:r>
            <a:endParaRPr lang="ru-RU" sz="24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  <a:p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39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4B193-C511-4D89-A658-7C0BF751F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УСПЕХОВ!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73F0A-02BC-4504-AB84-AC0E60D21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9114" y="0"/>
            <a:ext cx="6599575" cy="523063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00000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6500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8F4ED4-C77A-4842-90B6-91FD2C74E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66" y="2037134"/>
            <a:ext cx="4086666" cy="276009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Общие советы преподавателям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B7ADFC-6844-4746-A114-5F7D7D4BF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848" y="464237"/>
            <a:ext cx="6612555" cy="5905891"/>
          </a:xfrm>
        </p:spPr>
        <p:txBody>
          <a:bodyPr anchor="ctr">
            <a:no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✓Составить файл с наиболее часто задаваемыми студентами вопросами – так Вы сэкономите свое время. </a:t>
            </a:r>
          </a:p>
          <a:p>
            <a:r>
              <a:rPr lang="ru-RU" dirty="0">
                <a:solidFill>
                  <a:srgbClr val="000000"/>
                </a:solidFill>
              </a:rPr>
              <a:t>✓Разработать четкие критерии выполнения заданий и установить конкретные сроки их выполнения (но не очень короткие, не менее 3 дней). </a:t>
            </a:r>
            <a:r>
              <a:rPr lang="ru-RU" b="1" dirty="0">
                <a:solidFill>
                  <a:srgbClr val="002060"/>
                </a:solidFill>
              </a:rPr>
              <a:t>Помните: </a:t>
            </a:r>
            <a:r>
              <a:rPr lang="ru-RU" dirty="0">
                <a:solidFill>
                  <a:srgbClr val="002060"/>
                </a:solidFill>
              </a:rPr>
              <a:t>предметов много, а студент один! ☺ </a:t>
            </a:r>
          </a:p>
          <a:p>
            <a:r>
              <a:rPr lang="ru-RU" dirty="0">
                <a:solidFill>
                  <a:srgbClr val="000000"/>
                </a:solidFill>
              </a:rPr>
              <a:t>✓Оповещать студентов об изменениях или сбоях сразу в момент их возникновения (используйте для этого работающие каналы связи, ресурс старост, группы </a:t>
            </a:r>
            <a:r>
              <a:rPr lang="ru-RU" dirty="0" err="1">
                <a:solidFill>
                  <a:srgbClr val="000000"/>
                </a:solidFill>
              </a:rPr>
              <a:t>ВКонтакте</a:t>
            </a:r>
            <a:r>
              <a:rPr lang="ru-RU" dirty="0">
                <a:solidFill>
                  <a:srgbClr val="000000"/>
                </a:solidFill>
              </a:rPr>
              <a:t>). Обязательно уточнить, когда они получат более подробную информацию. </a:t>
            </a:r>
          </a:p>
        </p:txBody>
      </p:sp>
    </p:spTree>
    <p:extLst>
      <p:ext uri="{BB962C8B-B14F-4D97-AF65-F5344CB8AC3E}">
        <p14:creationId xmlns:p14="http://schemas.microsoft.com/office/powerpoint/2010/main" val="1533891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2D8C3-1A46-41BA-8AFA-B02E70A33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5" y="544002"/>
            <a:ext cx="9833548" cy="106680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3F3F3F"/>
                </a:solidFill>
              </a:rPr>
              <a:t>Общие советы преподавателям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EAADA-DDEF-4291-A6C4-43FB079A6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144" y="2190554"/>
            <a:ext cx="11577711" cy="4439475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FFFFFF"/>
                </a:solidFill>
              </a:rPr>
              <a:t>✓Использовать корпоративную электронную почту для наиболее важной информации (например, о сроках обучения, расписании, требованиях к заданиям, каналах коммуникации и т.д.)</a:t>
            </a:r>
            <a:r>
              <a:rPr lang="en-US" sz="3200" dirty="0">
                <a:solidFill>
                  <a:srgbClr val="FFFFFF"/>
                </a:solidFill>
              </a:rPr>
              <a:t>.</a:t>
            </a:r>
            <a:r>
              <a:rPr lang="ru-RU" sz="3200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FFFF"/>
                </a:solidFill>
              </a:rPr>
              <a:t>✓Предоставьте возможность студентам получать онлайн-консультации с помощью MS </a:t>
            </a:r>
            <a:r>
              <a:rPr lang="ru-RU" sz="3200" dirty="0" err="1">
                <a:solidFill>
                  <a:srgbClr val="FFFFFF"/>
                </a:solidFill>
              </a:rPr>
              <a:t>Teams</a:t>
            </a:r>
            <a:r>
              <a:rPr lang="ru-RU" sz="3200" dirty="0">
                <a:solidFill>
                  <a:srgbClr val="FFFFFF"/>
                </a:solidFill>
              </a:rPr>
              <a:t>, </a:t>
            </a:r>
            <a:r>
              <a:rPr lang="ru-RU" sz="3200" dirty="0" err="1">
                <a:solidFill>
                  <a:srgbClr val="FFFFFF"/>
                </a:solidFill>
              </a:rPr>
              <a:t>Skype</a:t>
            </a:r>
            <a:r>
              <a:rPr lang="ru-RU" sz="3200" dirty="0">
                <a:solidFill>
                  <a:srgbClr val="FFFFFF"/>
                </a:solidFill>
              </a:rPr>
              <a:t>, </a:t>
            </a:r>
            <a:r>
              <a:rPr lang="ru-RU" sz="3200" dirty="0" err="1">
                <a:solidFill>
                  <a:srgbClr val="FFFFFF"/>
                </a:solidFill>
              </a:rPr>
              <a:t>ВКонтакте</a:t>
            </a:r>
            <a:r>
              <a:rPr lang="ru-RU" sz="3200" dirty="0">
                <a:solidFill>
                  <a:srgbClr val="FFFFFF"/>
                </a:solidFill>
              </a:rPr>
              <a:t> или мессенджеров. 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FFFF"/>
                </a:solidFill>
              </a:rPr>
              <a:t>✓Используйте знакомые Вам и студентам информационные системы, облачные сервисы, позволяющие осуществить фиксацию факта проведения учебных занятий и фиксацию факта присутствия обучающихся на учебных занятиях: http://pirsocenter.ru/kopilka.</a:t>
            </a:r>
          </a:p>
          <a:p>
            <a:endParaRPr lang="ru-RU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62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6CC8D-3964-49DE-9CD3-C3B28603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462" y="2048951"/>
            <a:ext cx="5112353" cy="276009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Чего не стоит делать преподавателю?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23EE3-A04E-467A-AFC1-C32E3CC1B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265" y="801866"/>
            <a:ext cx="6513341" cy="523063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000000"/>
                </a:solidFill>
              </a:rPr>
              <a:t>1. Давать задания на каждый день по каждому предмету.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0000"/>
                </a:solidFill>
              </a:rPr>
              <a:t>2. Устанавливать короткие сроки выполнения заданий.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0000"/>
                </a:solidFill>
              </a:rPr>
              <a:t>3. Использовать несколько каналов связи с одной группой одновременно.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0000"/>
                </a:solidFill>
              </a:rPr>
              <a:t>4. Использовать один цифровой инструмент для разных задач. </a:t>
            </a:r>
          </a:p>
        </p:txBody>
      </p:sp>
    </p:spTree>
    <p:extLst>
      <p:ext uri="{BB962C8B-B14F-4D97-AF65-F5344CB8AC3E}">
        <p14:creationId xmlns:p14="http://schemas.microsoft.com/office/powerpoint/2010/main" val="193385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FEA44-A606-4571-BAD8-AD0A9316F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90" y="935109"/>
            <a:ext cx="10657173" cy="1325563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Несколько советов по организации дистанционного занятия в режиме вебинара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E03B2B-E875-44F9-971F-86D58C6E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10" y="2342057"/>
            <a:ext cx="11672276" cy="2693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При подготовке к вебинару Вам необходимо: 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➢ протестировать сервис минимум за день до проведения вебинара; 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➢ при получении расписания с утверждёнными датами вебинаров, заранее направить студентам план вебинара, задания к нему и количество баллов за его успешное выполнение; 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➢ создать контрольные точки для загрузки контрольных работ/рефератов/эссе и сообщить студентам сроки размещения и критерии оценки;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➢ выслать студентам ссылку для входа в вебинар и краткую инструкцию о том, как подключиться к вебинару.</a:t>
            </a:r>
          </a:p>
        </p:txBody>
      </p:sp>
    </p:spTree>
    <p:extLst>
      <p:ext uri="{BB962C8B-B14F-4D97-AF65-F5344CB8AC3E}">
        <p14:creationId xmlns:p14="http://schemas.microsoft.com/office/powerpoint/2010/main" val="3631648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4F293-4B14-4A69-B001-397478BE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90" y="2037134"/>
            <a:ext cx="4424290" cy="276009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Как провести лекцию или семинар онлайн?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EA898A-0478-44C2-ADF7-F1F33B03C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0214" y="801866"/>
            <a:ext cx="6775941" cy="523063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   Вы можете проводить лекции и семинары в режиме онлайн с помощью различных веб-инструментов, большинство которых позволяют также записывать лекции и работать в группах. Рекомендуем использовать MS </a:t>
            </a:r>
            <a:r>
              <a:rPr lang="ru-RU" sz="3200" dirty="0" err="1">
                <a:solidFill>
                  <a:srgbClr val="000000"/>
                </a:solidFill>
              </a:rPr>
              <a:t>Teams</a:t>
            </a:r>
            <a:r>
              <a:rPr lang="ru-RU" sz="3200" dirty="0">
                <a:solidFill>
                  <a:srgbClr val="000000"/>
                </a:solidFill>
              </a:rPr>
              <a:t>. Перед началом занятия убедитесь в том, что не возникнет проблем с восприятием материала с разных устройств и демонстрируемая Вами текстовая и графическая информация будет легко считываться с телефона. </a:t>
            </a:r>
          </a:p>
        </p:txBody>
      </p:sp>
    </p:spTree>
    <p:extLst>
      <p:ext uri="{BB962C8B-B14F-4D97-AF65-F5344CB8AC3E}">
        <p14:creationId xmlns:p14="http://schemas.microsoft.com/office/powerpoint/2010/main" val="1427536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4F293-4B14-4A69-B001-397478BE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90" y="2037134"/>
            <a:ext cx="4424290" cy="276009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Как провести лекцию или семинар онлайн?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EA898A-0478-44C2-ADF7-F1F33B03C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48" y="801866"/>
            <a:ext cx="6546862" cy="523063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</a:rPr>
              <a:t>      На случай, если у студента возникнут трудности с интернет-связью во время проведения лекции или семинарского занятия в формате видеоконференции, необходимо записать занятие и предоставить доступ к записи. Для этого Вы можете загрузить материалы на </a:t>
            </a:r>
            <a:r>
              <a:rPr lang="ru-RU" sz="3200" dirty="0" err="1">
                <a:solidFill>
                  <a:srgbClr val="000000"/>
                </a:solidFill>
              </a:rPr>
              <a:t>Youtube</a:t>
            </a:r>
            <a:r>
              <a:rPr lang="ru-RU" sz="3200" dirty="0">
                <a:solidFill>
                  <a:srgbClr val="000000"/>
                </a:solidFill>
              </a:rPr>
              <a:t>, разместить ссылку в студенческой группе в </a:t>
            </a:r>
            <a:r>
              <a:rPr lang="ru-RU" sz="3200" dirty="0" err="1">
                <a:solidFill>
                  <a:srgbClr val="000000"/>
                </a:solidFill>
              </a:rPr>
              <a:t>ВКонтакте</a:t>
            </a:r>
            <a:r>
              <a:rPr lang="ru-RU" sz="3200" dirty="0">
                <a:solidFill>
                  <a:srgbClr val="000000"/>
                </a:solidFill>
              </a:rPr>
              <a:t> или разослать ссылку по электронной почте.</a:t>
            </a:r>
          </a:p>
        </p:txBody>
      </p:sp>
    </p:spTree>
    <p:extLst>
      <p:ext uri="{BB962C8B-B14F-4D97-AF65-F5344CB8AC3E}">
        <p14:creationId xmlns:p14="http://schemas.microsoft.com/office/powerpoint/2010/main" val="3073187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2009</Words>
  <Application>Microsoft Office PowerPoint</Application>
  <PresentationFormat>Широкоэкранный</PresentationFormat>
  <Paragraphs>122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Тема Office</vt:lpstr>
      <vt:lpstr>Основные направления деятельности СПО  в формате дистанционного обучения</vt:lpstr>
      <vt:lpstr>Общие советы преподавателям</vt:lpstr>
      <vt:lpstr>Общие советы преподавателям</vt:lpstr>
      <vt:lpstr>Общие советы преподавателям</vt:lpstr>
      <vt:lpstr>Общие советы преподавателям</vt:lpstr>
      <vt:lpstr>Чего не стоит делать преподавателю?</vt:lpstr>
      <vt:lpstr>Несколько советов по организации дистанционного занятия в режиме вебинара</vt:lpstr>
      <vt:lpstr>Как провести лекцию или семинар онлайн?</vt:lpstr>
      <vt:lpstr>Как провести лекцию или семинар онлайн?</vt:lpstr>
      <vt:lpstr>Как подготовить видеолекцию для работы в оффлайне?</vt:lpstr>
      <vt:lpstr>Как провести семинар в режиме оффлайн?</vt:lpstr>
      <vt:lpstr>Как провести семинар в режиме оффлайн?</vt:lpstr>
      <vt:lpstr>Как провести тестирование (опрос) в режиме онлайн?</vt:lpstr>
      <vt:lpstr>Как провести тестирование (опрос) в режиме онлайн?</vt:lpstr>
      <vt:lpstr>Как отправить материалы к занятию студентам?</vt:lpstr>
      <vt:lpstr>Инструменты для организации самостоятельной и совместной работы</vt:lpstr>
      <vt:lpstr>Coggle</vt:lpstr>
      <vt:lpstr>BubblUs</vt:lpstr>
      <vt:lpstr>Rizzoma</vt:lpstr>
      <vt:lpstr>Mindmeister</vt:lpstr>
      <vt:lpstr>Trello</vt:lpstr>
      <vt:lpstr>Инструменты для проверки знаний, тестирования</vt:lpstr>
      <vt:lpstr>Google Forms</vt:lpstr>
      <vt:lpstr>Microsoft Forms</vt:lpstr>
      <vt:lpstr>Quizizz</vt:lpstr>
      <vt:lpstr>Mentimeter</vt:lpstr>
      <vt:lpstr>Kahoot</vt:lpstr>
      <vt:lpstr>Poll Everywhere</vt:lpstr>
      <vt:lpstr>LearningApps.org </vt:lpstr>
      <vt:lpstr>Презентация PowerPoint</vt:lpstr>
      <vt:lpstr>УСПЕХОВ!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ОБУЧЕНИЕ</dc:title>
  <dc:creator>Яна Боровикова</dc:creator>
  <cp:lastModifiedBy>Яна Боровикова</cp:lastModifiedBy>
  <cp:revision>12</cp:revision>
  <dcterms:created xsi:type="dcterms:W3CDTF">2020-03-26T17:36:59Z</dcterms:created>
  <dcterms:modified xsi:type="dcterms:W3CDTF">2020-03-27T08:03:46Z</dcterms:modified>
</cp:coreProperties>
</file>